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Montserrat Bold" charset="1" panose="00000800000000000000"/>
      <p:regular r:id="rId40"/>
    </p:embeddedFont>
    <p:embeddedFont>
      <p:font typeface="Open Sans Bold" charset="1" panose="00000000000000000000"/>
      <p:regular r:id="rId41"/>
    </p:embeddedFont>
    <p:embeddedFont>
      <p:font typeface="Open Sans" charset="1" panose="00000000000000000000"/>
      <p:regular r:id="rId42"/>
    </p:embeddedFont>
    <p:embeddedFont>
      <p:font typeface="Poppins" charset="1" panose="00000500000000000000"/>
      <p:regular r:id="rId43"/>
    </p:embeddedFont>
    <p:embeddedFont>
      <p:font typeface="Dynamo Condensed Bold" charset="1" panose="020B080402020A060404"/>
      <p:regular r:id="rId44"/>
    </p:embeddedFont>
    <p:embeddedFont>
      <p:font typeface="Canva Sans Bold" charset="1" panose="020B08030305010401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7669737" y="6823515"/>
            <a:ext cx="2948526"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5958278" y="2542546"/>
            <a:ext cx="966845" cy="995814"/>
          </a:xfrm>
          <a:custGeom>
            <a:avLst/>
            <a:gdLst/>
            <a:ahLst/>
            <a:cxnLst/>
            <a:rect r="r" b="b" t="t" l="l"/>
            <a:pathLst>
              <a:path h="995814" w="966845">
                <a:moveTo>
                  <a:pt x="0" y="0"/>
                </a:moveTo>
                <a:lnTo>
                  <a:pt x="966844" y="0"/>
                </a:lnTo>
                <a:lnTo>
                  <a:pt x="966844" y="995813"/>
                </a:lnTo>
                <a:lnTo>
                  <a:pt x="0" y="995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66889" y="222986"/>
            <a:ext cx="13627917" cy="10064014"/>
          </a:xfrm>
          <a:custGeom>
            <a:avLst/>
            <a:gdLst/>
            <a:ahLst/>
            <a:cxnLst/>
            <a:rect r="r" b="b" t="t" l="l"/>
            <a:pathLst>
              <a:path h="10064014" w="13627917">
                <a:moveTo>
                  <a:pt x="0" y="0"/>
                </a:moveTo>
                <a:lnTo>
                  <a:pt x="13627917" y="0"/>
                </a:lnTo>
                <a:lnTo>
                  <a:pt x="13627917" y="10064014"/>
                </a:lnTo>
                <a:lnTo>
                  <a:pt x="0" y="10064014"/>
                </a:lnTo>
                <a:lnTo>
                  <a:pt x="0" y="0"/>
                </a:lnTo>
                <a:close/>
              </a:path>
            </a:pathLst>
          </a:custGeom>
          <a:blipFill>
            <a:blip r:embed="rId5">
              <a:alphaModFix amt="15000"/>
            </a:blip>
            <a:stretch>
              <a:fillRect l="-911" t="0" r="-911" b="-997"/>
            </a:stretch>
          </a:blipFill>
        </p:spPr>
      </p:sp>
      <p:sp>
        <p:nvSpPr>
          <p:cNvPr name="TextBox 6" id="6"/>
          <p:cNvSpPr txBox="true"/>
          <p:nvPr/>
        </p:nvSpPr>
        <p:spPr>
          <a:xfrm rot="0">
            <a:off x="1986655" y="4196961"/>
            <a:ext cx="14314689" cy="1888616"/>
          </a:xfrm>
          <a:prstGeom prst="rect">
            <a:avLst/>
          </a:prstGeom>
        </p:spPr>
        <p:txBody>
          <a:bodyPr anchor="t" rtlCol="false" tIns="0" lIns="0" bIns="0" rIns="0">
            <a:spAutoFit/>
          </a:bodyPr>
          <a:lstStyle/>
          <a:p>
            <a:pPr algn="ctr">
              <a:lnSpc>
                <a:spcPts val="7343"/>
              </a:lnSpc>
            </a:pPr>
            <a:r>
              <a:rPr lang="en-US" sz="7199">
                <a:solidFill>
                  <a:srgbClr val="FFFFFF"/>
                </a:solidFill>
                <a:latin typeface="Montserrat Bold"/>
                <a:ea typeface="Montserrat Bold"/>
                <a:cs typeface="Montserrat Bold"/>
                <a:sym typeface="Montserrat Bold"/>
              </a:rPr>
              <a:t>HOSPITAL MANAGEMENT SYSTEM</a:t>
            </a:r>
          </a:p>
        </p:txBody>
      </p:sp>
      <p:sp>
        <p:nvSpPr>
          <p:cNvPr name="TextBox 7" id="7"/>
          <p:cNvSpPr txBox="true"/>
          <p:nvPr/>
        </p:nvSpPr>
        <p:spPr>
          <a:xfrm rot="0">
            <a:off x="4439458" y="7614090"/>
            <a:ext cx="9409084" cy="422276"/>
          </a:xfrm>
          <a:prstGeom prst="rect">
            <a:avLst/>
          </a:prstGeom>
        </p:spPr>
        <p:txBody>
          <a:bodyPr anchor="t" rtlCol="false" tIns="0" lIns="0" bIns="0" rIns="0">
            <a:spAutoFit/>
          </a:bodyPr>
          <a:lstStyle/>
          <a:p>
            <a:pPr algn="ctr">
              <a:lnSpc>
                <a:spcPts val="3499"/>
              </a:lnSpc>
              <a:spcBef>
                <a:spcPct val="0"/>
              </a:spcBef>
            </a:pPr>
            <a:r>
              <a:rPr lang="en-US" sz="2499" spc="1999">
                <a:solidFill>
                  <a:srgbClr val="FFFFFF"/>
                </a:solidFill>
                <a:latin typeface="Open Sans Bold"/>
                <a:ea typeface="Open Sans Bold"/>
                <a:cs typeface="Open Sans Bold"/>
                <a:sym typeface="Open Sans Bold"/>
              </a:rPr>
              <a:t>BY TEAM- SYNTAX SQUAD </a:t>
            </a:r>
          </a:p>
        </p:txBody>
      </p:sp>
      <p:sp>
        <p:nvSpPr>
          <p:cNvPr name="TextBox 8" id="8"/>
          <p:cNvSpPr txBox="true"/>
          <p:nvPr/>
        </p:nvSpPr>
        <p:spPr>
          <a:xfrm rot="0">
            <a:off x="7289526" y="2602641"/>
            <a:ext cx="5067026" cy="746595"/>
          </a:xfrm>
          <a:prstGeom prst="rect">
            <a:avLst/>
          </a:prstGeom>
        </p:spPr>
        <p:txBody>
          <a:bodyPr anchor="t" rtlCol="false" tIns="0" lIns="0" bIns="0" rIns="0">
            <a:spAutoFit/>
          </a:bodyPr>
          <a:lstStyle/>
          <a:p>
            <a:pPr algn="l">
              <a:lnSpc>
                <a:spcPts val="6099"/>
              </a:lnSpc>
              <a:spcBef>
                <a:spcPct val="0"/>
              </a:spcBef>
            </a:pPr>
            <a:r>
              <a:rPr lang="en-US" sz="4356">
                <a:solidFill>
                  <a:srgbClr val="FFFFFF"/>
                </a:solidFill>
                <a:latin typeface="Open Sans"/>
                <a:ea typeface="Open Sans"/>
                <a:cs typeface="Open Sans"/>
                <a:sym typeface="Open Sans"/>
              </a:rPr>
              <a:t>CodeFury Contest</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75566" y="7558267"/>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3697596"/>
            <a:ext cx="18288000" cy="3499716"/>
            <a:chOff x="0" y="0"/>
            <a:chExt cx="4816593" cy="921736"/>
          </a:xfrm>
        </p:grpSpPr>
        <p:sp>
          <p:nvSpPr>
            <p:cNvPr name="Freeform 6" id="6"/>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0" y="-1313880"/>
            <a:ext cx="18288000" cy="3499716"/>
            <a:chOff x="0" y="0"/>
            <a:chExt cx="4816593" cy="921736"/>
          </a:xfrm>
        </p:grpSpPr>
        <p:sp>
          <p:nvSpPr>
            <p:cNvPr name="Freeform 9" id="9"/>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52400" y="8944090"/>
            <a:ext cx="18288000" cy="3499716"/>
            <a:chOff x="0" y="0"/>
            <a:chExt cx="4816593" cy="921736"/>
          </a:xfrm>
        </p:grpSpPr>
        <p:sp>
          <p:nvSpPr>
            <p:cNvPr name="Freeform 12" id="12"/>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3578950" y="4804551"/>
            <a:ext cx="3086100" cy="1543050"/>
            <a:chOff x="0" y="0"/>
            <a:chExt cx="812800" cy="406400"/>
          </a:xfrm>
        </p:grpSpPr>
        <p:sp>
          <p:nvSpPr>
            <p:cNvPr name="Freeform 15" id="1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FFFF"/>
            </a:solidFill>
          </p:spPr>
        </p:sp>
        <p:sp>
          <p:nvSpPr>
            <p:cNvPr name="TextBox 16" id="16"/>
            <p:cNvSpPr txBox="true"/>
            <p:nvPr/>
          </p:nvSpPr>
          <p:spPr>
            <a:xfrm>
              <a:off x="0" y="-38100"/>
              <a:ext cx="698500"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773784" y="4880751"/>
            <a:ext cx="9856104" cy="1322197"/>
          </a:xfrm>
          <a:prstGeom prst="rect">
            <a:avLst/>
          </a:prstGeom>
        </p:spPr>
        <p:txBody>
          <a:bodyPr anchor="t" rtlCol="false" tIns="0" lIns="0" bIns="0" rIns="0">
            <a:spAutoFit/>
          </a:bodyPr>
          <a:lstStyle/>
          <a:p>
            <a:pPr algn="ctr">
              <a:lnSpc>
                <a:spcPts val="10304"/>
              </a:lnSpc>
            </a:pPr>
            <a:r>
              <a:rPr lang="en-US" sz="9200">
                <a:solidFill>
                  <a:srgbClr val="FFFFFF"/>
                </a:solidFill>
                <a:latin typeface="Montserrat Bold"/>
                <a:ea typeface="Montserrat Bold"/>
                <a:cs typeface="Montserrat Bold"/>
                <a:sym typeface="Montserrat Bold"/>
              </a:rPr>
              <a:t>User 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43510" y="2398058"/>
            <a:ext cx="15600980" cy="7030192"/>
          </a:xfrm>
          <a:custGeom>
            <a:avLst/>
            <a:gdLst/>
            <a:ahLst/>
            <a:cxnLst/>
            <a:rect r="r" b="b" t="t" l="l"/>
            <a:pathLst>
              <a:path h="7030192" w="15600980">
                <a:moveTo>
                  <a:pt x="0" y="0"/>
                </a:moveTo>
                <a:lnTo>
                  <a:pt x="15600980" y="0"/>
                </a:lnTo>
                <a:lnTo>
                  <a:pt x="15600980" y="7030191"/>
                </a:lnTo>
                <a:lnTo>
                  <a:pt x="0" y="7030191"/>
                </a:lnTo>
                <a:lnTo>
                  <a:pt x="0" y="0"/>
                </a:lnTo>
                <a:close/>
              </a:path>
            </a:pathLst>
          </a:custGeom>
          <a:blipFill>
            <a:blip r:embed="rId2"/>
            <a:stretch>
              <a:fillRect l="0" t="0" r="0" b="0"/>
            </a:stretch>
          </a:blipFill>
        </p:spPr>
      </p:sp>
      <p:sp>
        <p:nvSpPr>
          <p:cNvPr name="TextBox 6" id="6"/>
          <p:cNvSpPr txBox="true"/>
          <p:nvPr/>
        </p:nvSpPr>
        <p:spPr>
          <a:xfrm rot="0">
            <a:off x="1730423" y="98107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This is the Welcome page of our Project which has some Important Information and a Welcome note.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03441" y="2930269"/>
            <a:ext cx="15281117" cy="6905155"/>
          </a:xfrm>
          <a:custGeom>
            <a:avLst/>
            <a:gdLst/>
            <a:ahLst/>
            <a:cxnLst/>
            <a:rect r="r" b="b" t="t" l="l"/>
            <a:pathLst>
              <a:path h="6905155" w="15281117">
                <a:moveTo>
                  <a:pt x="0" y="0"/>
                </a:moveTo>
                <a:lnTo>
                  <a:pt x="15281118" y="0"/>
                </a:lnTo>
                <a:lnTo>
                  <a:pt x="15281118" y="6905155"/>
                </a:lnTo>
                <a:lnTo>
                  <a:pt x="0" y="6905155"/>
                </a:lnTo>
                <a:lnTo>
                  <a:pt x="0" y="0"/>
                </a:lnTo>
                <a:close/>
              </a:path>
            </a:pathLst>
          </a:custGeom>
          <a:blipFill>
            <a:blip r:embed="rId2"/>
            <a:stretch>
              <a:fillRect l="0" t="0" r="0" b="0"/>
            </a:stretch>
          </a:blipFill>
        </p:spPr>
      </p:sp>
      <p:sp>
        <p:nvSpPr>
          <p:cNvPr name="TextBox 6" id="6"/>
          <p:cNvSpPr txBox="true"/>
          <p:nvPr/>
        </p:nvSpPr>
        <p:spPr>
          <a:xfrm rot="0">
            <a:off x="1730423" y="981075"/>
            <a:ext cx="14827155" cy="154305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This is the Dashboard page. Upon clicking on the Dashboard option on the top right you can access this page. This consists of details related to Staff, Patients, Appointment Details and other resources details.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397537"/>
            <a:ext cx="15959191" cy="7331253"/>
          </a:xfrm>
          <a:custGeom>
            <a:avLst/>
            <a:gdLst/>
            <a:ahLst/>
            <a:cxnLst/>
            <a:rect r="r" b="b" t="t" l="l"/>
            <a:pathLst>
              <a:path h="7331253" w="15959191">
                <a:moveTo>
                  <a:pt x="0" y="0"/>
                </a:moveTo>
                <a:lnTo>
                  <a:pt x="15959191" y="0"/>
                </a:lnTo>
                <a:lnTo>
                  <a:pt x="15959191" y="7331254"/>
                </a:lnTo>
                <a:lnTo>
                  <a:pt x="0" y="7331254"/>
                </a:lnTo>
                <a:lnTo>
                  <a:pt x="0" y="0"/>
                </a:lnTo>
                <a:close/>
              </a:path>
            </a:pathLst>
          </a:custGeom>
          <a:blipFill>
            <a:blip r:embed="rId2"/>
            <a:stretch>
              <a:fillRect l="0" t="0" r="0" b="0"/>
            </a:stretch>
          </a:blipFill>
        </p:spPr>
      </p:sp>
      <p:sp>
        <p:nvSpPr>
          <p:cNvPr name="TextBox 6" id="6"/>
          <p:cNvSpPr txBox="true"/>
          <p:nvPr/>
        </p:nvSpPr>
        <p:spPr>
          <a:xfrm rot="0">
            <a:off x="1730423" y="98107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About Us page gives the overview of the doctors and the basic details of them like their specializations and all.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07552" y="1687073"/>
            <a:ext cx="14946951" cy="8156779"/>
          </a:xfrm>
          <a:custGeom>
            <a:avLst/>
            <a:gdLst/>
            <a:ahLst/>
            <a:cxnLst/>
            <a:rect r="r" b="b" t="t" l="l"/>
            <a:pathLst>
              <a:path h="8156779" w="14946951">
                <a:moveTo>
                  <a:pt x="0" y="0"/>
                </a:moveTo>
                <a:lnTo>
                  <a:pt x="14946951" y="0"/>
                </a:lnTo>
                <a:lnTo>
                  <a:pt x="14946951" y="8156779"/>
                </a:lnTo>
                <a:lnTo>
                  <a:pt x="0" y="8156779"/>
                </a:lnTo>
                <a:lnTo>
                  <a:pt x="0" y="0"/>
                </a:lnTo>
                <a:close/>
              </a:path>
            </a:pathLst>
          </a:custGeom>
          <a:blipFill>
            <a:blip r:embed="rId2"/>
            <a:stretch>
              <a:fillRect l="0" t="-2838" r="0" b="-237"/>
            </a:stretch>
          </a:blipFill>
        </p:spPr>
      </p:sp>
      <p:sp>
        <p:nvSpPr>
          <p:cNvPr name="TextBox 6" id="6"/>
          <p:cNvSpPr txBox="true"/>
          <p:nvPr/>
        </p:nvSpPr>
        <p:spPr>
          <a:xfrm rot="0">
            <a:off x="1730423" y="495300"/>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If a person wanted to get in touch with the hospital management, they can fill in the details in this form.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300318"/>
            <a:ext cx="16230600" cy="7364635"/>
          </a:xfrm>
          <a:custGeom>
            <a:avLst/>
            <a:gdLst/>
            <a:ahLst/>
            <a:cxnLst/>
            <a:rect r="r" b="b" t="t" l="l"/>
            <a:pathLst>
              <a:path h="7364635" w="16230600">
                <a:moveTo>
                  <a:pt x="0" y="0"/>
                </a:moveTo>
                <a:lnTo>
                  <a:pt x="16230600" y="0"/>
                </a:lnTo>
                <a:lnTo>
                  <a:pt x="16230600" y="7364635"/>
                </a:lnTo>
                <a:lnTo>
                  <a:pt x="0" y="7364635"/>
                </a:lnTo>
                <a:lnTo>
                  <a:pt x="0" y="0"/>
                </a:lnTo>
                <a:close/>
              </a:path>
            </a:pathLst>
          </a:custGeom>
          <a:blipFill>
            <a:blip r:embed="rId2"/>
            <a:stretch>
              <a:fillRect l="0" t="0" r="0" b="0"/>
            </a:stretch>
          </a:blipFill>
        </p:spPr>
      </p:sp>
      <p:sp>
        <p:nvSpPr>
          <p:cNvPr name="TextBox 6" id="6"/>
          <p:cNvSpPr txBox="true"/>
          <p:nvPr/>
        </p:nvSpPr>
        <p:spPr>
          <a:xfrm rot="0">
            <a:off x="1730423" y="98107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Through this page we can add the patient details and can add them into the records.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524126"/>
            <a:ext cx="16230600" cy="7364635"/>
          </a:xfrm>
          <a:custGeom>
            <a:avLst/>
            <a:gdLst/>
            <a:ahLst/>
            <a:cxnLst/>
            <a:rect r="r" b="b" t="t" l="l"/>
            <a:pathLst>
              <a:path h="7364635" w="16230600">
                <a:moveTo>
                  <a:pt x="0" y="0"/>
                </a:moveTo>
                <a:lnTo>
                  <a:pt x="16230600" y="0"/>
                </a:lnTo>
                <a:lnTo>
                  <a:pt x="16230600" y="7364635"/>
                </a:lnTo>
                <a:lnTo>
                  <a:pt x="0" y="7364635"/>
                </a:lnTo>
                <a:lnTo>
                  <a:pt x="0" y="0"/>
                </a:lnTo>
                <a:close/>
              </a:path>
            </a:pathLst>
          </a:custGeom>
          <a:blipFill>
            <a:blip r:embed="rId2"/>
            <a:stretch>
              <a:fillRect l="0" t="0" r="0" b="0"/>
            </a:stretch>
          </a:blipFill>
        </p:spPr>
      </p:sp>
      <p:sp>
        <p:nvSpPr>
          <p:cNvPr name="TextBox 6" id="6"/>
          <p:cNvSpPr txBox="true"/>
          <p:nvPr/>
        </p:nvSpPr>
        <p:spPr>
          <a:xfrm rot="0">
            <a:off x="1329453" y="479862"/>
            <a:ext cx="15328367" cy="154305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This page presents the patients basic details such as name, contactm address and blood group. They can book appointments through this page. User can edit the details of the profile here.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05173" y="2203637"/>
            <a:ext cx="16728632" cy="7517429"/>
          </a:xfrm>
          <a:custGeom>
            <a:avLst/>
            <a:gdLst/>
            <a:ahLst/>
            <a:cxnLst/>
            <a:rect r="r" b="b" t="t" l="l"/>
            <a:pathLst>
              <a:path h="7517429" w="16728632">
                <a:moveTo>
                  <a:pt x="0" y="0"/>
                </a:moveTo>
                <a:lnTo>
                  <a:pt x="16728632" y="0"/>
                </a:lnTo>
                <a:lnTo>
                  <a:pt x="16728632" y="7517429"/>
                </a:lnTo>
                <a:lnTo>
                  <a:pt x="0" y="7517429"/>
                </a:lnTo>
                <a:lnTo>
                  <a:pt x="0" y="0"/>
                </a:lnTo>
                <a:close/>
              </a:path>
            </a:pathLst>
          </a:custGeom>
          <a:blipFill>
            <a:blip r:embed="rId2"/>
            <a:stretch>
              <a:fillRect l="0" t="0" r="0" b="0"/>
            </a:stretch>
          </a:blipFill>
        </p:spPr>
      </p:sp>
      <p:sp>
        <p:nvSpPr>
          <p:cNvPr name="TextBox 6" id="6"/>
          <p:cNvSpPr txBox="true"/>
          <p:nvPr/>
        </p:nvSpPr>
        <p:spPr>
          <a:xfrm rot="0">
            <a:off x="1481407" y="729922"/>
            <a:ext cx="15777893"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Upon clicking the book appointment button, we are required to select the patient, the doctor they wanted to consult, the date and time of appointment as well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53709" y="2046200"/>
            <a:ext cx="16580583" cy="7502714"/>
          </a:xfrm>
          <a:custGeom>
            <a:avLst/>
            <a:gdLst/>
            <a:ahLst/>
            <a:cxnLst/>
            <a:rect r="r" b="b" t="t" l="l"/>
            <a:pathLst>
              <a:path h="7502714" w="16580583">
                <a:moveTo>
                  <a:pt x="0" y="0"/>
                </a:moveTo>
                <a:lnTo>
                  <a:pt x="16580582" y="0"/>
                </a:lnTo>
                <a:lnTo>
                  <a:pt x="16580582" y="7502714"/>
                </a:lnTo>
                <a:lnTo>
                  <a:pt x="0" y="7502714"/>
                </a:lnTo>
                <a:lnTo>
                  <a:pt x="0" y="0"/>
                </a:lnTo>
                <a:close/>
              </a:path>
            </a:pathLst>
          </a:custGeom>
          <a:blipFill>
            <a:blip r:embed="rId2"/>
            <a:stretch>
              <a:fillRect l="0" t="0" r="0" b="0"/>
            </a:stretch>
          </a:blipFill>
        </p:spPr>
      </p:sp>
      <p:sp>
        <p:nvSpPr>
          <p:cNvPr name="TextBox 6" id="6"/>
          <p:cNvSpPr txBox="true"/>
          <p:nvPr/>
        </p:nvSpPr>
        <p:spPr>
          <a:xfrm rot="0">
            <a:off x="1730423" y="66142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After filling the details in their respective fields, User needs to just click on Book Appointment button.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170926"/>
            <a:ext cx="16230600" cy="7374779"/>
          </a:xfrm>
          <a:custGeom>
            <a:avLst/>
            <a:gdLst/>
            <a:ahLst/>
            <a:cxnLst/>
            <a:rect r="r" b="b" t="t" l="l"/>
            <a:pathLst>
              <a:path h="7374779" w="16230600">
                <a:moveTo>
                  <a:pt x="0" y="0"/>
                </a:moveTo>
                <a:lnTo>
                  <a:pt x="16230600" y="0"/>
                </a:lnTo>
                <a:lnTo>
                  <a:pt x="16230600" y="7374779"/>
                </a:lnTo>
                <a:lnTo>
                  <a:pt x="0" y="7374779"/>
                </a:lnTo>
                <a:lnTo>
                  <a:pt x="0" y="0"/>
                </a:lnTo>
                <a:close/>
              </a:path>
            </a:pathLst>
          </a:custGeom>
          <a:blipFill>
            <a:blip r:embed="rId2"/>
            <a:stretch>
              <a:fillRect l="0" t="0" r="0" b="0"/>
            </a:stretch>
          </a:blipFill>
        </p:spPr>
      </p:sp>
      <p:sp>
        <p:nvSpPr>
          <p:cNvPr name="TextBox 6" id="6"/>
          <p:cNvSpPr txBox="true"/>
          <p:nvPr/>
        </p:nvSpPr>
        <p:spPr>
          <a:xfrm rot="0">
            <a:off x="1730423" y="725207"/>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By following the previous steps one can book their appointment and that will be reflected in the profile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27050"/>
            <a:ext cx="18288000" cy="7759950"/>
            <a:chOff x="0" y="0"/>
            <a:chExt cx="4816593" cy="2043773"/>
          </a:xfrm>
        </p:grpSpPr>
        <p:sp>
          <p:nvSpPr>
            <p:cNvPr name="Freeform 3" id="3"/>
            <p:cNvSpPr/>
            <p:nvPr/>
          </p:nvSpPr>
          <p:spPr>
            <a:xfrm flipH="false" flipV="false" rot="0">
              <a:off x="0" y="0"/>
              <a:ext cx="4816592" cy="2043773"/>
            </a:xfrm>
            <a:custGeom>
              <a:avLst/>
              <a:gdLst/>
              <a:ahLst/>
              <a:cxnLst/>
              <a:rect r="r" b="b" t="t" l="l"/>
              <a:pathLst>
                <a:path h="2043773" w="4816592">
                  <a:moveTo>
                    <a:pt x="0" y="0"/>
                  </a:moveTo>
                  <a:lnTo>
                    <a:pt x="4816592" y="0"/>
                  </a:lnTo>
                  <a:lnTo>
                    <a:pt x="4816592" y="2043773"/>
                  </a:lnTo>
                  <a:lnTo>
                    <a:pt x="0" y="204377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816593" cy="209139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309620" y="3337757"/>
            <a:ext cx="3668761" cy="497841"/>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Open Sans Bold"/>
                <a:ea typeface="Open Sans Bold"/>
                <a:cs typeface="Open Sans Bold"/>
                <a:sym typeface="Open Sans Bold"/>
              </a:rPr>
              <a:t>Jathin - Team Lead</a:t>
            </a:r>
          </a:p>
        </p:txBody>
      </p:sp>
      <p:sp>
        <p:nvSpPr>
          <p:cNvPr name="TextBox 10" id="10"/>
          <p:cNvSpPr txBox="true"/>
          <p:nvPr/>
        </p:nvSpPr>
        <p:spPr>
          <a:xfrm rot="0">
            <a:off x="5579710" y="1196932"/>
            <a:ext cx="7128580" cy="717476"/>
          </a:xfrm>
          <a:prstGeom prst="rect">
            <a:avLst/>
          </a:prstGeom>
        </p:spPr>
        <p:txBody>
          <a:bodyPr anchor="t" rtlCol="false" tIns="0" lIns="0" bIns="0" rIns="0">
            <a:spAutoFit/>
          </a:bodyPr>
          <a:lstStyle/>
          <a:p>
            <a:pPr algn="ctr">
              <a:lnSpc>
                <a:spcPts val="5600"/>
              </a:lnSpc>
            </a:pPr>
            <a:r>
              <a:rPr lang="en-US" sz="5000">
                <a:solidFill>
                  <a:srgbClr val="1F2020"/>
                </a:solidFill>
                <a:latin typeface="Montserrat Bold"/>
                <a:ea typeface="Montserrat Bold"/>
                <a:cs typeface="Montserrat Bold"/>
                <a:sym typeface="Montserrat Bold"/>
              </a:rPr>
              <a:t>Meet Our Team</a:t>
            </a:r>
          </a:p>
        </p:txBody>
      </p:sp>
      <p:grpSp>
        <p:nvGrpSpPr>
          <p:cNvPr name="Group 11" id="11"/>
          <p:cNvGrpSpPr/>
          <p:nvPr/>
        </p:nvGrpSpPr>
        <p:grpSpPr>
          <a:xfrm rot="0">
            <a:off x="2453207" y="4833065"/>
            <a:ext cx="5058631" cy="859049"/>
            <a:chOff x="0" y="0"/>
            <a:chExt cx="1332314" cy="226252"/>
          </a:xfrm>
        </p:grpSpPr>
        <p:sp>
          <p:nvSpPr>
            <p:cNvPr name="Freeform 12" id="12"/>
            <p:cNvSpPr/>
            <p:nvPr/>
          </p:nvSpPr>
          <p:spPr>
            <a:xfrm flipH="false" flipV="false" rot="0">
              <a:off x="0" y="0"/>
              <a:ext cx="1332314" cy="226252"/>
            </a:xfrm>
            <a:custGeom>
              <a:avLst/>
              <a:gdLst/>
              <a:ahLst/>
              <a:cxnLst/>
              <a:rect r="r" b="b" t="t" l="l"/>
              <a:pathLst>
                <a:path h="226252" w="1332314">
                  <a:moveTo>
                    <a:pt x="0" y="0"/>
                  </a:moveTo>
                  <a:lnTo>
                    <a:pt x="1332314" y="0"/>
                  </a:lnTo>
                  <a:lnTo>
                    <a:pt x="1332314" y="226252"/>
                  </a:lnTo>
                  <a:lnTo>
                    <a:pt x="0" y="226252"/>
                  </a:lnTo>
                  <a:close/>
                </a:path>
              </a:pathLst>
            </a:custGeom>
            <a:solidFill>
              <a:srgbClr val="FFFFFF"/>
            </a:solidFill>
          </p:spPr>
        </p:sp>
        <p:sp>
          <p:nvSpPr>
            <p:cNvPr name="TextBox 13" id="13"/>
            <p:cNvSpPr txBox="true"/>
            <p:nvPr/>
          </p:nvSpPr>
          <p:spPr>
            <a:xfrm>
              <a:off x="0" y="-66675"/>
              <a:ext cx="1332314" cy="292927"/>
            </a:xfrm>
            <a:prstGeom prst="rect">
              <a:avLst/>
            </a:prstGeom>
          </p:spPr>
          <p:txBody>
            <a:bodyPr anchor="ctr" rtlCol="false" tIns="50800" lIns="50800" bIns="50800" rIns="50800"/>
            <a:lstStyle/>
            <a:p>
              <a:pPr algn="ctr">
                <a:lnSpc>
                  <a:spcPts val="3359"/>
                </a:lnSpc>
              </a:pPr>
              <a:r>
                <a:rPr lang="en-US" sz="2399">
                  <a:solidFill>
                    <a:srgbClr val="000000"/>
                  </a:solidFill>
                  <a:latin typeface="Poppins"/>
                  <a:ea typeface="Poppins"/>
                  <a:cs typeface="Poppins"/>
                  <a:sym typeface="Poppins"/>
                </a:rPr>
                <a:t>Anshu Aditya </a:t>
              </a:r>
            </a:p>
          </p:txBody>
        </p:sp>
      </p:grpSp>
      <p:grpSp>
        <p:nvGrpSpPr>
          <p:cNvPr name="Group 14" id="14"/>
          <p:cNvGrpSpPr/>
          <p:nvPr/>
        </p:nvGrpSpPr>
        <p:grpSpPr>
          <a:xfrm rot="0">
            <a:off x="2453207" y="7886817"/>
            <a:ext cx="5058631" cy="859049"/>
            <a:chOff x="0" y="0"/>
            <a:chExt cx="1332314" cy="226252"/>
          </a:xfrm>
        </p:grpSpPr>
        <p:sp>
          <p:nvSpPr>
            <p:cNvPr name="Freeform 15" id="15"/>
            <p:cNvSpPr/>
            <p:nvPr/>
          </p:nvSpPr>
          <p:spPr>
            <a:xfrm flipH="false" flipV="false" rot="0">
              <a:off x="0" y="0"/>
              <a:ext cx="1332314" cy="226252"/>
            </a:xfrm>
            <a:custGeom>
              <a:avLst/>
              <a:gdLst/>
              <a:ahLst/>
              <a:cxnLst/>
              <a:rect r="r" b="b" t="t" l="l"/>
              <a:pathLst>
                <a:path h="226252" w="1332314">
                  <a:moveTo>
                    <a:pt x="0" y="0"/>
                  </a:moveTo>
                  <a:lnTo>
                    <a:pt x="1332314" y="0"/>
                  </a:lnTo>
                  <a:lnTo>
                    <a:pt x="1332314" y="226252"/>
                  </a:lnTo>
                  <a:lnTo>
                    <a:pt x="0" y="226252"/>
                  </a:lnTo>
                  <a:close/>
                </a:path>
              </a:pathLst>
            </a:custGeom>
            <a:solidFill>
              <a:srgbClr val="FFFFFF"/>
            </a:solidFill>
          </p:spPr>
        </p:sp>
        <p:sp>
          <p:nvSpPr>
            <p:cNvPr name="TextBox 16" id="16"/>
            <p:cNvSpPr txBox="true"/>
            <p:nvPr/>
          </p:nvSpPr>
          <p:spPr>
            <a:xfrm>
              <a:off x="0" y="-66675"/>
              <a:ext cx="1332314" cy="292927"/>
            </a:xfrm>
            <a:prstGeom prst="rect">
              <a:avLst/>
            </a:prstGeom>
          </p:spPr>
          <p:txBody>
            <a:bodyPr anchor="ctr" rtlCol="false" tIns="50800" lIns="50800" bIns="50800" rIns="50800"/>
            <a:lstStyle/>
            <a:p>
              <a:pPr algn="ctr">
                <a:lnSpc>
                  <a:spcPts val="3359"/>
                </a:lnSpc>
              </a:pPr>
              <a:r>
                <a:rPr lang="en-US" sz="2399">
                  <a:solidFill>
                    <a:srgbClr val="000000"/>
                  </a:solidFill>
                  <a:latin typeface="Poppins"/>
                  <a:ea typeface="Poppins"/>
                  <a:cs typeface="Poppins"/>
                  <a:sym typeface="Poppins"/>
                </a:rPr>
                <a:t>Rohith Kumar</a:t>
              </a:r>
              <a:r>
                <a:rPr lang="en-US" sz="2399">
                  <a:solidFill>
                    <a:srgbClr val="000000"/>
                  </a:solidFill>
                  <a:latin typeface="Poppins"/>
                  <a:ea typeface="Poppins"/>
                  <a:cs typeface="Poppins"/>
                  <a:sym typeface="Poppins"/>
                </a:rPr>
                <a:t> </a:t>
              </a:r>
            </a:p>
          </p:txBody>
        </p:sp>
      </p:grpSp>
      <p:grpSp>
        <p:nvGrpSpPr>
          <p:cNvPr name="Group 17" id="17"/>
          <p:cNvGrpSpPr/>
          <p:nvPr/>
        </p:nvGrpSpPr>
        <p:grpSpPr>
          <a:xfrm rot="0">
            <a:off x="2453207" y="6358864"/>
            <a:ext cx="5058631" cy="859049"/>
            <a:chOff x="0" y="0"/>
            <a:chExt cx="1332314" cy="226252"/>
          </a:xfrm>
        </p:grpSpPr>
        <p:sp>
          <p:nvSpPr>
            <p:cNvPr name="Freeform 18" id="18"/>
            <p:cNvSpPr/>
            <p:nvPr/>
          </p:nvSpPr>
          <p:spPr>
            <a:xfrm flipH="false" flipV="false" rot="0">
              <a:off x="0" y="0"/>
              <a:ext cx="1332314" cy="226252"/>
            </a:xfrm>
            <a:custGeom>
              <a:avLst/>
              <a:gdLst/>
              <a:ahLst/>
              <a:cxnLst/>
              <a:rect r="r" b="b" t="t" l="l"/>
              <a:pathLst>
                <a:path h="226252" w="1332314">
                  <a:moveTo>
                    <a:pt x="0" y="0"/>
                  </a:moveTo>
                  <a:lnTo>
                    <a:pt x="1332314" y="0"/>
                  </a:lnTo>
                  <a:lnTo>
                    <a:pt x="1332314" y="226252"/>
                  </a:lnTo>
                  <a:lnTo>
                    <a:pt x="0" y="226252"/>
                  </a:lnTo>
                  <a:close/>
                </a:path>
              </a:pathLst>
            </a:custGeom>
            <a:solidFill>
              <a:srgbClr val="FFFFFF"/>
            </a:solidFill>
          </p:spPr>
        </p:sp>
        <p:sp>
          <p:nvSpPr>
            <p:cNvPr name="TextBox 19" id="19"/>
            <p:cNvSpPr txBox="true"/>
            <p:nvPr/>
          </p:nvSpPr>
          <p:spPr>
            <a:xfrm>
              <a:off x="0" y="-66675"/>
              <a:ext cx="1332314" cy="292927"/>
            </a:xfrm>
            <a:prstGeom prst="rect">
              <a:avLst/>
            </a:prstGeom>
          </p:spPr>
          <p:txBody>
            <a:bodyPr anchor="ctr" rtlCol="false" tIns="50800" lIns="50800" bIns="50800" rIns="50800"/>
            <a:lstStyle/>
            <a:p>
              <a:pPr algn="ctr">
                <a:lnSpc>
                  <a:spcPts val="3359"/>
                </a:lnSpc>
              </a:pPr>
              <a:r>
                <a:rPr lang="en-US" sz="2399">
                  <a:solidFill>
                    <a:srgbClr val="000000"/>
                  </a:solidFill>
                  <a:latin typeface="Poppins"/>
                  <a:ea typeface="Poppins"/>
                  <a:cs typeface="Poppins"/>
                  <a:sym typeface="Poppins"/>
                </a:rPr>
                <a:t>Yogesh Modi</a:t>
              </a:r>
            </a:p>
          </p:txBody>
        </p:sp>
      </p:grpSp>
      <p:grpSp>
        <p:nvGrpSpPr>
          <p:cNvPr name="Group 20" id="20"/>
          <p:cNvGrpSpPr/>
          <p:nvPr/>
        </p:nvGrpSpPr>
        <p:grpSpPr>
          <a:xfrm rot="0">
            <a:off x="10978380" y="4833065"/>
            <a:ext cx="5058631" cy="3912801"/>
            <a:chOff x="0" y="0"/>
            <a:chExt cx="6744841" cy="5217068"/>
          </a:xfrm>
        </p:grpSpPr>
        <p:grpSp>
          <p:nvGrpSpPr>
            <p:cNvPr name="Group 21" id="21"/>
            <p:cNvGrpSpPr/>
            <p:nvPr/>
          </p:nvGrpSpPr>
          <p:grpSpPr>
            <a:xfrm rot="0">
              <a:off x="0" y="0"/>
              <a:ext cx="6744841" cy="1145399"/>
              <a:chOff x="0" y="0"/>
              <a:chExt cx="1332314" cy="226252"/>
            </a:xfrm>
          </p:grpSpPr>
          <p:sp>
            <p:nvSpPr>
              <p:cNvPr name="Freeform 22" id="22"/>
              <p:cNvSpPr/>
              <p:nvPr/>
            </p:nvSpPr>
            <p:spPr>
              <a:xfrm flipH="false" flipV="false" rot="0">
                <a:off x="0" y="0"/>
                <a:ext cx="1332314" cy="226252"/>
              </a:xfrm>
              <a:custGeom>
                <a:avLst/>
                <a:gdLst/>
                <a:ahLst/>
                <a:cxnLst/>
                <a:rect r="r" b="b" t="t" l="l"/>
                <a:pathLst>
                  <a:path h="226252" w="1332314">
                    <a:moveTo>
                      <a:pt x="0" y="0"/>
                    </a:moveTo>
                    <a:lnTo>
                      <a:pt x="1332314" y="0"/>
                    </a:lnTo>
                    <a:lnTo>
                      <a:pt x="1332314" y="226252"/>
                    </a:lnTo>
                    <a:lnTo>
                      <a:pt x="0" y="226252"/>
                    </a:lnTo>
                    <a:close/>
                  </a:path>
                </a:pathLst>
              </a:custGeom>
              <a:solidFill>
                <a:srgbClr val="FFFFFF"/>
              </a:solidFill>
            </p:spPr>
          </p:sp>
          <p:sp>
            <p:nvSpPr>
              <p:cNvPr name="TextBox 23" id="23"/>
              <p:cNvSpPr txBox="true"/>
              <p:nvPr/>
            </p:nvSpPr>
            <p:spPr>
              <a:xfrm>
                <a:off x="0" y="-66675"/>
                <a:ext cx="1332314" cy="292927"/>
              </a:xfrm>
              <a:prstGeom prst="rect">
                <a:avLst/>
              </a:prstGeom>
            </p:spPr>
            <p:txBody>
              <a:bodyPr anchor="ctr" rtlCol="false" tIns="50800" lIns="50800" bIns="50800" rIns="50800"/>
              <a:lstStyle/>
              <a:p>
                <a:pPr algn="ctr">
                  <a:lnSpc>
                    <a:spcPts val="3359"/>
                  </a:lnSpc>
                </a:pPr>
                <a:r>
                  <a:rPr lang="en-US" sz="2399">
                    <a:solidFill>
                      <a:srgbClr val="000000"/>
                    </a:solidFill>
                    <a:latin typeface="Poppins"/>
                    <a:ea typeface="Poppins"/>
                    <a:cs typeface="Poppins"/>
                    <a:sym typeface="Poppins"/>
                  </a:rPr>
                  <a:t>Kavya Sri Vani</a:t>
                </a:r>
                <a:r>
                  <a:rPr lang="en-US" sz="2399">
                    <a:solidFill>
                      <a:srgbClr val="000000"/>
                    </a:solidFill>
                    <a:latin typeface="Poppins"/>
                    <a:ea typeface="Poppins"/>
                    <a:cs typeface="Poppins"/>
                    <a:sym typeface="Poppins"/>
                  </a:rPr>
                  <a:t> </a:t>
                </a:r>
              </a:p>
            </p:txBody>
          </p:sp>
        </p:grpSp>
        <p:grpSp>
          <p:nvGrpSpPr>
            <p:cNvPr name="Group 24" id="24"/>
            <p:cNvGrpSpPr/>
            <p:nvPr/>
          </p:nvGrpSpPr>
          <p:grpSpPr>
            <a:xfrm rot="0">
              <a:off x="0" y="4071669"/>
              <a:ext cx="6744841" cy="1145399"/>
              <a:chOff x="0" y="0"/>
              <a:chExt cx="1332314" cy="226252"/>
            </a:xfrm>
          </p:grpSpPr>
          <p:sp>
            <p:nvSpPr>
              <p:cNvPr name="Freeform 25" id="25"/>
              <p:cNvSpPr/>
              <p:nvPr/>
            </p:nvSpPr>
            <p:spPr>
              <a:xfrm flipH="false" flipV="false" rot="0">
                <a:off x="0" y="0"/>
                <a:ext cx="1332314" cy="226252"/>
              </a:xfrm>
              <a:custGeom>
                <a:avLst/>
                <a:gdLst/>
                <a:ahLst/>
                <a:cxnLst/>
                <a:rect r="r" b="b" t="t" l="l"/>
                <a:pathLst>
                  <a:path h="226252" w="1332314">
                    <a:moveTo>
                      <a:pt x="0" y="0"/>
                    </a:moveTo>
                    <a:lnTo>
                      <a:pt x="1332314" y="0"/>
                    </a:lnTo>
                    <a:lnTo>
                      <a:pt x="1332314" y="226252"/>
                    </a:lnTo>
                    <a:lnTo>
                      <a:pt x="0" y="226252"/>
                    </a:lnTo>
                    <a:close/>
                  </a:path>
                </a:pathLst>
              </a:custGeom>
              <a:solidFill>
                <a:srgbClr val="FFFFFF"/>
              </a:solidFill>
            </p:spPr>
          </p:sp>
          <p:sp>
            <p:nvSpPr>
              <p:cNvPr name="TextBox 26" id="26"/>
              <p:cNvSpPr txBox="true"/>
              <p:nvPr/>
            </p:nvSpPr>
            <p:spPr>
              <a:xfrm>
                <a:off x="0" y="-66675"/>
                <a:ext cx="1332314" cy="292927"/>
              </a:xfrm>
              <a:prstGeom prst="rect">
                <a:avLst/>
              </a:prstGeom>
            </p:spPr>
            <p:txBody>
              <a:bodyPr anchor="ctr" rtlCol="false" tIns="50800" lIns="50800" bIns="50800" rIns="50800"/>
              <a:lstStyle/>
              <a:p>
                <a:pPr algn="ctr">
                  <a:lnSpc>
                    <a:spcPts val="3359"/>
                  </a:lnSpc>
                </a:pPr>
                <a:r>
                  <a:rPr lang="en-US" sz="2399">
                    <a:solidFill>
                      <a:srgbClr val="000000"/>
                    </a:solidFill>
                    <a:latin typeface="Poppins"/>
                    <a:ea typeface="Poppins"/>
                    <a:cs typeface="Poppins"/>
                    <a:sym typeface="Poppins"/>
                  </a:rPr>
                  <a:t>Pragya Saini</a:t>
                </a:r>
              </a:p>
            </p:txBody>
          </p:sp>
        </p:grpSp>
        <p:grpSp>
          <p:nvGrpSpPr>
            <p:cNvPr name="Group 27" id="27"/>
            <p:cNvGrpSpPr/>
            <p:nvPr/>
          </p:nvGrpSpPr>
          <p:grpSpPr>
            <a:xfrm rot="0">
              <a:off x="0" y="2034399"/>
              <a:ext cx="6744841" cy="1145399"/>
              <a:chOff x="0" y="0"/>
              <a:chExt cx="1332314" cy="226252"/>
            </a:xfrm>
          </p:grpSpPr>
          <p:sp>
            <p:nvSpPr>
              <p:cNvPr name="Freeform 28" id="28"/>
              <p:cNvSpPr/>
              <p:nvPr/>
            </p:nvSpPr>
            <p:spPr>
              <a:xfrm flipH="false" flipV="false" rot="0">
                <a:off x="0" y="0"/>
                <a:ext cx="1332314" cy="226252"/>
              </a:xfrm>
              <a:custGeom>
                <a:avLst/>
                <a:gdLst/>
                <a:ahLst/>
                <a:cxnLst/>
                <a:rect r="r" b="b" t="t" l="l"/>
                <a:pathLst>
                  <a:path h="226252" w="1332314">
                    <a:moveTo>
                      <a:pt x="0" y="0"/>
                    </a:moveTo>
                    <a:lnTo>
                      <a:pt x="1332314" y="0"/>
                    </a:lnTo>
                    <a:lnTo>
                      <a:pt x="1332314" y="226252"/>
                    </a:lnTo>
                    <a:lnTo>
                      <a:pt x="0" y="226252"/>
                    </a:lnTo>
                    <a:close/>
                  </a:path>
                </a:pathLst>
              </a:custGeom>
              <a:solidFill>
                <a:srgbClr val="FFFFFF"/>
              </a:solidFill>
            </p:spPr>
          </p:sp>
          <p:sp>
            <p:nvSpPr>
              <p:cNvPr name="TextBox 29" id="29"/>
              <p:cNvSpPr txBox="true"/>
              <p:nvPr/>
            </p:nvSpPr>
            <p:spPr>
              <a:xfrm>
                <a:off x="0" y="-66675"/>
                <a:ext cx="1332314" cy="292927"/>
              </a:xfrm>
              <a:prstGeom prst="rect">
                <a:avLst/>
              </a:prstGeom>
            </p:spPr>
            <p:txBody>
              <a:bodyPr anchor="ctr" rtlCol="false" tIns="50800" lIns="50800" bIns="50800" rIns="50800"/>
              <a:lstStyle/>
              <a:p>
                <a:pPr algn="ctr">
                  <a:lnSpc>
                    <a:spcPts val="3359"/>
                  </a:lnSpc>
                </a:pPr>
                <a:r>
                  <a:rPr lang="en-US" sz="2399">
                    <a:solidFill>
                      <a:srgbClr val="000000"/>
                    </a:solidFill>
                    <a:latin typeface="Poppins"/>
                    <a:ea typeface="Poppins"/>
                    <a:cs typeface="Poppins"/>
                    <a:sym typeface="Poppins"/>
                  </a:rPr>
                  <a:t>Sahithi</a:t>
                </a:r>
                <a:r>
                  <a:rPr lang="en-US" sz="2399">
                    <a:solidFill>
                      <a:srgbClr val="000000"/>
                    </a:solidFill>
                    <a:latin typeface="Poppins"/>
                    <a:ea typeface="Poppins"/>
                    <a:cs typeface="Poppins"/>
                    <a:sym typeface="Poppins"/>
                  </a:rPr>
                  <a:t> </a:t>
                </a:r>
              </a:p>
            </p:txBody>
          </p:sp>
        </p:grpSp>
      </p:gr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75566" y="7558267"/>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3697596"/>
            <a:ext cx="18288000" cy="3499716"/>
            <a:chOff x="0" y="0"/>
            <a:chExt cx="4816593" cy="921736"/>
          </a:xfrm>
        </p:grpSpPr>
        <p:sp>
          <p:nvSpPr>
            <p:cNvPr name="Freeform 6" id="6"/>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sp>
        <p:nvSpPr>
          <p:cNvPr name="TextBox 8" id="8"/>
          <p:cNvSpPr txBox="true"/>
          <p:nvPr/>
        </p:nvSpPr>
        <p:spPr>
          <a:xfrm rot="0">
            <a:off x="1028700" y="4921390"/>
            <a:ext cx="12084505" cy="1332739"/>
          </a:xfrm>
          <a:prstGeom prst="rect">
            <a:avLst/>
          </a:prstGeom>
        </p:spPr>
        <p:txBody>
          <a:bodyPr anchor="t" rtlCol="false" tIns="0" lIns="0" bIns="0" rIns="0">
            <a:spAutoFit/>
          </a:bodyPr>
          <a:lstStyle/>
          <a:p>
            <a:pPr algn="ctr">
              <a:lnSpc>
                <a:spcPts val="10416"/>
              </a:lnSpc>
            </a:pPr>
            <a:r>
              <a:rPr lang="en-US" sz="9300">
                <a:solidFill>
                  <a:srgbClr val="FFFFFF"/>
                </a:solidFill>
                <a:latin typeface="Montserrat Bold"/>
                <a:ea typeface="Montserrat Bold"/>
                <a:cs typeface="Montserrat Bold"/>
                <a:sym typeface="Montserrat Bold"/>
              </a:rPr>
              <a:t>Doctor Dashboard </a:t>
            </a:r>
          </a:p>
        </p:txBody>
      </p:sp>
      <p:grpSp>
        <p:nvGrpSpPr>
          <p:cNvPr name="Group 9" id="9"/>
          <p:cNvGrpSpPr/>
          <p:nvPr/>
        </p:nvGrpSpPr>
        <p:grpSpPr>
          <a:xfrm rot="0">
            <a:off x="0" y="-1313880"/>
            <a:ext cx="18288000" cy="3499716"/>
            <a:chOff x="0" y="0"/>
            <a:chExt cx="4816593" cy="921736"/>
          </a:xfrm>
        </p:grpSpPr>
        <p:sp>
          <p:nvSpPr>
            <p:cNvPr name="Freeform 10" id="10"/>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1" id="11"/>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52400" y="8944090"/>
            <a:ext cx="18288000" cy="3499716"/>
            <a:chOff x="0" y="0"/>
            <a:chExt cx="4816593" cy="921736"/>
          </a:xfrm>
        </p:grpSpPr>
        <p:sp>
          <p:nvSpPr>
            <p:cNvPr name="Freeform 13" id="13"/>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4" id="14"/>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3578950" y="4804551"/>
            <a:ext cx="3086100" cy="1543050"/>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FFFF"/>
            </a:solidFill>
          </p:spPr>
        </p:sp>
        <p:sp>
          <p:nvSpPr>
            <p:cNvPr name="TextBox 17" id="17"/>
            <p:cNvSpPr txBox="true"/>
            <p:nvPr/>
          </p:nvSpPr>
          <p:spPr>
            <a:xfrm>
              <a:off x="0" y="-38100"/>
              <a:ext cx="698500" cy="444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73565" y="2219992"/>
            <a:ext cx="16485735" cy="7367063"/>
          </a:xfrm>
          <a:custGeom>
            <a:avLst/>
            <a:gdLst/>
            <a:ahLst/>
            <a:cxnLst/>
            <a:rect r="r" b="b" t="t" l="l"/>
            <a:pathLst>
              <a:path h="7367063" w="16485735">
                <a:moveTo>
                  <a:pt x="0" y="0"/>
                </a:moveTo>
                <a:lnTo>
                  <a:pt x="16485735" y="0"/>
                </a:lnTo>
                <a:lnTo>
                  <a:pt x="16485735" y="7367063"/>
                </a:lnTo>
                <a:lnTo>
                  <a:pt x="0" y="7367063"/>
                </a:lnTo>
                <a:lnTo>
                  <a:pt x="0" y="0"/>
                </a:lnTo>
                <a:close/>
              </a:path>
            </a:pathLst>
          </a:custGeom>
          <a:blipFill>
            <a:blip r:embed="rId2"/>
            <a:stretch>
              <a:fillRect l="0" t="0" r="0" b="0"/>
            </a:stretch>
          </a:blipFill>
        </p:spPr>
      </p:sp>
      <p:sp>
        <p:nvSpPr>
          <p:cNvPr name="TextBox 6" id="6"/>
          <p:cNvSpPr txBox="true"/>
          <p:nvPr/>
        </p:nvSpPr>
        <p:spPr>
          <a:xfrm rot="0">
            <a:off x="1730423" y="981075"/>
            <a:ext cx="14827155"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This is the Doctor’s Login 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50071" y="2166838"/>
            <a:ext cx="16563343" cy="7536321"/>
          </a:xfrm>
          <a:custGeom>
            <a:avLst/>
            <a:gdLst/>
            <a:ahLst/>
            <a:cxnLst/>
            <a:rect r="r" b="b" t="t" l="l"/>
            <a:pathLst>
              <a:path h="7536321" w="16563343">
                <a:moveTo>
                  <a:pt x="0" y="0"/>
                </a:moveTo>
                <a:lnTo>
                  <a:pt x="16563342" y="0"/>
                </a:lnTo>
                <a:lnTo>
                  <a:pt x="16563342" y="7536321"/>
                </a:lnTo>
                <a:lnTo>
                  <a:pt x="0" y="7536321"/>
                </a:lnTo>
                <a:lnTo>
                  <a:pt x="0" y="0"/>
                </a:lnTo>
                <a:close/>
              </a:path>
            </a:pathLst>
          </a:custGeom>
          <a:blipFill>
            <a:blip r:embed="rId2"/>
            <a:stretch>
              <a:fillRect l="0" t="0" r="0" b="0"/>
            </a:stretch>
          </a:blipFill>
        </p:spPr>
      </p:sp>
      <p:sp>
        <p:nvSpPr>
          <p:cNvPr name="TextBox 6" id="6"/>
          <p:cNvSpPr txBox="true"/>
          <p:nvPr/>
        </p:nvSpPr>
        <p:spPr>
          <a:xfrm rot="0">
            <a:off x="1718165" y="701947"/>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Doctor will have the options related to their schedules, and the appointments if they have any.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82718" y="2170926"/>
            <a:ext cx="16722563" cy="7598315"/>
          </a:xfrm>
          <a:custGeom>
            <a:avLst/>
            <a:gdLst/>
            <a:ahLst/>
            <a:cxnLst/>
            <a:rect r="r" b="b" t="t" l="l"/>
            <a:pathLst>
              <a:path h="7598315" w="16722563">
                <a:moveTo>
                  <a:pt x="0" y="0"/>
                </a:moveTo>
                <a:lnTo>
                  <a:pt x="16722564" y="0"/>
                </a:lnTo>
                <a:lnTo>
                  <a:pt x="16722564" y="7598315"/>
                </a:lnTo>
                <a:lnTo>
                  <a:pt x="0" y="7598315"/>
                </a:lnTo>
                <a:lnTo>
                  <a:pt x="0" y="0"/>
                </a:lnTo>
                <a:close/>
              </a:path>
            </a:pathLst>
          </a:custGeom>
          <a:blipFill>
            <a:blip r:embed="rId2"/>
            <a:stretch>
              <a:fillRect l="0" t="0" r="0" b="0"/>
            </a:stretch>
          </a:blipFill>
        </p:spPr>
      </p:sp>
      <p:sp>
        <p:nvSpPr>
          <p:cNvPr name="TextBox 6" id="6"/>
          <p:cNvSpPr txBox="true"/>
          <p:nvPr/>
        </p:nvSpPr>
        <p:spPr>
          <a:xfrm rot="0">
            <a:off x="1730423" y="98107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They can also update their schedules based on their free time and other priorities.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65544" y="2207726"/>
            <a:ext cx="16736815" cy="7510646"/>
          </a:xfrm>
          <a:custGeom>
            <a:avLst/>
            <a:gdLst/>
            <a:ahLst/>
            <a:cxnLst/>
            <a:rect r="r" b="b" t="t" l="l"/>
            <a:pathLst>
              <a:path h="7510646" w="16736815">
                <a:moveTo>
                  <a:pt x="0" y="0"/>
                </a:moveTo>
                <a:lnTo>
                  <a:pt x="16736815" y="0"/>
                </a:lnTo>
                <a:lnTo>
                  <a:pt x="16736815" y="7510645"/>
                </a:lnTo>
                <a:lnTo>
                  <a:pt x="0" y="7510645"/>
                </a:lnTo>
                <a:lnTo>
                  <a:pt x="0" y="0"/>
                </a:lnTo>
                <a:close/>
              </a:path>
            </a:pathLst>
          </a:custGeom>
          <a:blipFill>
            <a:blip r:embed="rId2"/>
            <a:stretch>
              <a:fillRect l="0" t="0" r="0" b="0"/>
            </a:stretch>
          </a:blipFill>
        </p:spPr>
      </p:sp>
      <p:sp>
        <p:nvSpPr>
          <p:cNvPr name="TextBox 6" id="6"/>
          <p:cNvSpPr txBox="true"/>
          <p:nvPr/>
        </p:nvSpPr>
        <p:spPr>
          <a:xfrm rot="0">
            <a:off x="1730423" y="98107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By clicking on the view appointments button, doctor can view all the appointments and they can also reschedule if they wish to.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97982" y="2175015"/>
            <a:ext cx="16645987" cy="7553117"/>
          </a:xfrm>
          <a:custGeom>
            <a:avLst/>
            <a:gdLst/>
            <a:ahLst/>
            <a:cxnLst/>
            <a:rect r="r" b="b" t="t" l="l"/>
            <a:pathLst>
              <a:path h="7553117" w="16645987">
                <a:moveTo>
                  <a:pt x="0" y="0"/>
                </a:moveTo>
                <a:lnTo>
                  <a:pt x="16645987" y="0"/>
                </a:lnTo>
                <a:lnTo>
                  <a:pt x="16645987" y="7553117"/>
                </a:lnTo>
                <a:lnTo>
                  <a:pt x="0" y="7553117"/>
                </a:lnTo>
                <a:lnTo>
                  <a:pt x="0" y="0"/>
                </a:lnTo>
                <a:close/>
              </a:path>
            </a:pathLst>
          </a:custGeom>
          <a:blipFill>
            <a:blip r:embed="rId2"/>
            <a:stretch>
              <a:fillRect l="0" t="0" r="0" b="0"/>
            </a:stretch>
          </a:blipFill>
        </p:spPr>
      </p:sp>
      <p:sp>
        <p:nvSpPr>
          <p:cNvPr name="TextBox 6" id="6"/>
          <p:cNvSpPr txBox="true"/>
          <p:nvPr/>
        </p:nvSpPr>
        <p:spPr>
          <a:xfrm rot="0">
            <a:off x="1730423" y="981075"/>
            <a:ext cx="14827155"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if they wish to reschedule, they can enter the new dates here.</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75566" y="7558267"/>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3697596"/>
            <a:ext cx="18288000" cy="3499716"/>
            <a:chOff x="0" y="0"/>
            <a:chExt cx="4816593" cy="921736"/>
          </a:xfrm>
        </p:grpSpPr>
        <p:sp>
          <p:nvSpPr>
            <p:cNvPr name="Freeform 6" id="6"/>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sp>
        <p:nvSpPr>
          <p:cNvPr name="TextBox 8" id="8"/>
          <p:cNvSpPr txBox="true"/>
          <p:nvPr/>
        </p:nvSpPr>
        <p:spPr>
          <a:xfrm rot="0">
            <a:off x="1028700" y="4880751"/>
            <a:ext cx="11275539" cy="1332740"/>
          </a:xfrm>
          <a:prstGeom prst="rect">
            <a:avLst/>
          </a:prstGeom>
        </p:spPr>
        <p:txBody>
          <a:bodyPr anchor="t" rtlCol="false" tIns="0" lIns="0" bIns="0" rIns="0">
            <a:spAutoFit/>
          </a:bodyPr>
          <a:lstStyle/>
          <a:p>
            <a:pPr algn="ctr">
              <a:lnSpc>
                <a:spcPts val="10416"/>
              </a:lnSpc>
            </a:pPr>
            <a:r>
              <a:rPr lang="en-US" sz="9300">
                <a:solidFill>
                  <a:srgbClr val="FFFFFF"/>
                </a:solidFill>
                <a:latin typeface="Montserrat Bold"/>
                <a:ea typeface="Montserrat Bold"/>
                <a:cs typeface="Montserrat Bold"/>
                <a:sym typeface="Montserrat Bold"/>
              </a:rPr>
              <a:t>Admin Dashboard</a:t>
            </a:r>
          </a:p>
        </p:txBody>
      </p:sp>
      <p:grpSp>
        <p:nvGrpSpPr>
          <p:cNvPr name="Group 9" id="9"/>
          <p:cNvGrpSpPr/>
          <p:nvPr/>
        </p:nvGrpSpPr>
        <p:grpSpPr>
          <a:xfrm rot="0">
            <a:off x="0" y="-1313880"/>
            <a:ext cx="18288000" cy="3499716"/>
            <a:chOff x="0" y="0"/>
            <a:chExt cx="4816593" cy="921736"/>
          </a:xfrm>
        </p:grpSpPr>
        <p:sp>
          <p:nvSpPr>
            <p:cNvPr name="Freeform 10" id="10"/>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1" id="11"/>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152400" y="8944090"/>
            <a:ext cx="18288000" cy="3499716"/>
            <a:chOff x="0" y="0"/>
            <a:chExt cx="4816593" cy="921736"/>
          </a:xfrm>
        </p:grpSpPr>
        <p:sp>
          <p:nvSpPr>
            <p:cNvPr name="Freeform 13" id="13"/>
            <p:cNvSpPr/>
            <p:nvPr/>
          </p:nvSpPr>
          <p:spPr>
            <a:xfrm flipH="false" flipV="false" rot="0">
              <a:off x="0" y="0"/>
              <a:ext cx="4816592" cy="921736"/>
            </a:xfrm>
            <a:custGeom>
              <a:avLst/>
              <a:gdLst/>
              <a:ahLst/>
              <a:cxnLst/>
              <a:rect r="r" b="b" t="t" l="l"/>
              <a:pathLst>
                <a:path h="921736" w="4816592">
                  <a:moveTo>
                    <a:pt x="0" y="0"/>
                  </a:moveTo>
                  <a:lnTo>
                    <a:pt x="4816592" y="0"/>
                  </a:lnTo>
                  <a:lnTo>
                    <a:pt x="4816592" y="921736"/>
                  </a:lnTo>
                  <a:lnTo>
                    <a:pt x="0" y="921736"/>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4" id="14"/>
            <p:cNvSpPr txBox="true"/>
            <p:nvPr/>
          </p:nvSpPr>
          <p:spPr>
            <a:xfrm>
              <a:off x="0" y="-47625"/>
              <a:ext cx="4816593" cy="969361"/>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3578950" y="4804551"/>
            <a:ext cx="3086100" cy="1543050"/>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FFFF"/>
            </a:solidFill>
          </p:spPr>
        </p:sp>
        <p:sp>
          <p:nvSpPr>
            <p:cNvPr name="TextBox 17" id="17"/>
            <p:cNvSpPr txBox="true"/>
            <p:nvPr/>
          </p:nvSpPr>
          <p:spPr>
            <a:xfrm>
              <a:off x="0" y="-38100"/>
              <a:ext cx="698500" cy="444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71825" y="2179104"/>
            <a:ext cx="16754942" cy="7592083"/>
          </a:xfrm>
          <a:custGeom>
            <a:avLst/>
            <a:gdLst/>
            <a:ahLst/>
            <a:cxnLst/>
            <a:rect r="r" b="b" t="t" l="l"/>
            <a:pathLst>
              <a:path h="7592083" w="16754942">
                <a:moveTo>
                  <a:pt x="0" y="0"/>
                </a:moveTo>
                <a:lnTo>
                  <a:pt x="16754943" y="0"/>
                </a:lnTo>
                <a:lnTo>
                  <a:pt x="16754943" y="7592083"/>
                </a:lnTo>
                <a:lnTo>
                  <a:pt x="0" y="7592083"/>
                </a:lnTo>
                <a:lnTo>
                  <a:pt x="0" y="0"/>
                </a:lnTo>
                <a:close/>
              </a:path>
            </a:pathLst>
          </a:custGeom>
          <a:blipFill>
            <a:blip r:embed="rId2"/>
            <a:stretch>
              <a:fillRect l="0" t="0" r="0" b="0"/>
            </a:stretch>
          </a:blipFill>
        </p:spPr>
      </p:sp>
      <p:sp>
        <p:nvSpPr>
          <p:cNvPr name="TextBox 6" id="6"/>
          <p:cNvSpPr txBox="true"/>
          <p:nvPr/>
        </p:nvSpPr>
        <p:spPr>
          <a:xfrm rot="0">
            <a:off x="1730423" y="981075"/>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This is the admin dashboard. Through this we can add the doctors, manage the doctors, users and their appointments.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82254" y="2166838"/>
            <a:ext cx="16762856" cy="7627099"/>
          </a:xfrm>
          <a:custGeom>
            <a:avLst/>
            <a:gdLst/>
            <a:ahLst/>
            <a:cxnLst/>
            <a:rect r="r" b="b" t="t" l="l"/>
            <a:pathLst>
              <a:path h="7627099" w="16762856">
                <a:moveTo>
                  <a:pt x="0" y="0"/>
                </a:moveTo>
                <a:lnTo>
                  <a:pt x="16762856" y="0"/>
                </a:lnTo>
                <a:lnTo>
                  <a:pt x="16762856" y="7627099"/>
                </a:lnTo>
                <a:lnTo>
                  <a:pt x="0" y="7627099"/>
                </a:lnTo>
                <a:lnTo>
                  <a:pt x="0" y="0"/>
                </a:lnTo>
                <a:close/>
              </a:path>
            </a:pathLst>
          </a:custGeom>
          <a:blipFill>
            <a:blip r:embed="rId2"/>
            <a:stretch>
              <a:fillRect l="0" t="0" r="0" b="0"/>
            </a:stretch>
          </a:blipFill>
        </p:spPr>
      </p:sp>
      <p:sp>
        <p:nvSpPr>
          <p:cNvPr name="TextBox 6" id="6"/>
          <p:cNvSpPr txBox="true"/>
          <p:nvPr/>
        </p:nvSpPr>
        <p:spPr>
          <a:xfrm rot="0">
            <a:off x="1730423" y="748468"/>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In this Admin dashboard, upon clicking the view doctors option, admin can access the details of all the doctors present.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29870" y="2183193"/>
            <a:ext cx="16820346" cy="7611207"/>
          </a:xfrm>
          <a:custGeom>
            <a:avLst/>
            <a:gdLst/>
            <a:ahLst/>
            <a:cxnLst/>
            <a:rect r="r" b="b" t="t" l="l"/>
            <a:pathLst>
              <a:path h="7611207" w="16820346">
                <a:moveTo>
                  <a:pt x="0" y="0"/>
                </a:moveTo>
                <a:lnTo>
                  <a:pt x="16820346" y="0"/>
                </a:lnTo>
                <a:lnTo>
                  <a:pt x="16820346" y="7611207"/>
                </a:lnTo>
                <a:lnTo>
                  <a:pt x="0" y="7611207"/>
                </a:lnTo>
                <a:lnTo>
                  <a:pt x="0" y="0"/>
                </a:lnTo>
                <a:close/>
              </a:path>
            </a:pathLst>
          </a:custGeom>
          <a:blipFill>
            <a:blip r:embed="rId2"/>
            <a:stretch>
              <a:fillRect l="0" t="0" r="0" b="0"/>
            </a:stretch>
          </a:blipFill>
        </p:spPr>
      </p:sp>
      <p:sp>
        <p:nvSpPr>
          <p:cNvPr name="TextBox 6" id="6"/>
          <p:cNvSpPr txBox="true"/>
          <p:nvPr/>
        </p:nvSpPr>
        <p:spPr>
          <a:xfrm rot="0">
            <a:off x="1730423" y="981075"/>
            <a:ext cx="14827155"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Admin also has the access to manage the doctors schedule.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5178827" cy="10287000"/>
            <a:chOff x="0" y="0"/>
            <a:chExt cx="1363971" cy="2709333"/>
          </a:xfrm>
        </p:grpSpPr>
        <p:sp>
          <p:nvSpPr>
            <p:cNvPr name="Freeform 6" id="6"/>
            <p:cNvSpPr/>
            <p:nvPr/>
          </p:nvSpPr>
          <p:spPr>
            <a:xfrm flipH="false" flipV="false" rot="0">
              <a:off x="0" y="0"/>
              <a:ext cx="1363971" cy="2709333"/>
            </a:xfrm>
            <a:custGeom>
              <a:avLst/>
              <a:gdLst/>
              <a:ahLst/>
              <a:cxnLst/>
              <a:rect r="r" b="b" t="t" l="l"/>
              <a:pathLst>
                <a:path h="2709333" w="1363971">
                  <a:moveTo>
                    <a:pt x="0" y="0"/>
                  </a:moveTo>
                  <a:lnTo>
                    <a:pt x="1363971" y="0"/>
                  </a:lnTo>
                  <a:lnTo>
                    <a:pt x="1363971"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1363971" cy="2756958"/>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605600" y="1584231"/>
            <a:ext cx="7146454" cy="7118538"/>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05" r="223" b="-24905"/>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12" id="12"/>
          <p:cNvSpPr txBox="true"/>
          <p:nvPr/>
        </p:nvSpPr>
        <p:spPr>
          <a:xfrm rot="0">
            <a:off x="9381049" y="2579993"/>
            <a:ext cx="5693101" cy="798830"/>
          </a:xfrm>
          <a:prstGeom prst="rect">
            <a:avLst/>
          </a:prstGeom>
        </p:spPr>
        <p:txBody>
          <a:bodyPr anchor="t" rtlCol="false" tIns="0" lIns="0" bIns="0" rIns="0">
            <a:spAutoFit/>
          </a:bodyPr>
          <a:lstStyle/>
          <a:p>
            <a:pPr algn="l">
              <a:lnSpc>
                <a:spcPts val="6159"/>
              </a:lnSpc>
            </a:pPr>
            <a:r>
              <a:rPr lang="en-US" sz="5499">
                <a:solidFill>
                  <a:srgbClr val="1F2020"/>
                </a:solidFill>
                <a:latin typeface="Montserrat Bold"/>
                <a:ea typeface="Montserrat Bold"/>
                <a:cs typeface="Montserrat Bold"/>
                <a:sym typeface="Montserrat Bold"/>
              </a:rPr>
              <a:t>About</a:t>
            </a:r>
          </a:p>
        </p:txBody>
      </p:sp>
      <p:sp>
        <p:nvSpPr>
          <p:cNvPr name="TextBox 13" id="13"/>
          <p:cNvSpPr txBox="true"/>
          <p:nvPr/>
        </p:nvSpPr>
        <p:spPr>
          <a:xfrm rot="0">
            <a:off x="9381049" y="4159563"/>
            <a:ext cx="8292789" cy="4353561"/>
          </a:xfrm>
          <a:prstGeom prst="rect">
            <a:avLst/>
          </a:prstGeom>
        </p:spPr>
        <p:txBody>
          <a:bodyPr anchor="t" rtlCol="false" tIns="0" lIns="0" bIns="0" rIns="0">
            <a:spAutoFit/>
          </a:bodyPr>
          <a:lstStyle/>
          <a:p>
            <a:pPr algn="just">
              <a:lnSpc>
                <a:spcPts val="3359"/>
              </a:lnSpc>
            </a:pPr>
          </a:p>
          <a:p>
            <a:pPr algn="just">
              <a:lnSpc>
                <a:spcPts val="3919"/>
              </a:lnSpc>
            </a:pPr>
            <a:r>
              <a:rPr lang="en-US" sz="2799">
                <a:solidFill>
                  <a:srgbClr val="1F2020"/>
                </a:solidFill>
                <a:latin typeface="Open Sans"/>
                <a:ea typeface="Open Sans"/>
                <a:cs typeface="Open Sans"/>
                <a:sym typeface="Open Sans"/>
              </a:rPr>
              <a:t>The Hospital Management System streamlines hospital operations by automating tasks like patient registration and appointment scheduling. It enhances efficiency, reduces errors, and improves care quality by providing an integrated platform for administrators, doctors, and patients.</a:t>
            </a:r>
          </a:p>
          <a:p>
            <a:pPr algn="just">
              <a:lnSpc>
                <a:spcPts val="391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69958" y="2166838"/>
            <a:ext cx="16701104" cy="7599002"/>
          </a:xfrm>
          <a:custGeom>
            <a:avLst/>
            <a:gdLst/>
            <a:ahLst/>
            <a:cxnLst/>
            <a:rect r="r" b="b" t="t" l="l"/>
            <a:pathLst>
              <a:path h="7599002" w="16701104">
                <a:moveTo>
                  <a:pt x="0" y="0"/>
                </a:moveTo>
                <a:lnTo>
                  <a:pt x="16701104" y="0"/>
                </a:lnTo>
                <a:lnTo>
                  <a:pt x="16701104" y="7599002"/>
                </a:lnTo>
                <a:lnTo>
                  <a:pt x="0" y="7599002"/>
                </a:lnTo>
                <a:lnTo>
                  <a:pt x="0" y="0"/>
                </a:lnTo>
                <a:close/>
              </a:path>
            </a:pathLst>
          </a:custGeom>
          <a:blipFill>
            <a:blip r:embed="rId2"/>
            <a:stretch>
              <a:fillRect l="0" t="0" r="0" b="0"/>
            </a:stretch>
          </a:blipFill>
        </p:spPr>
      </p:sp>
      <p:sp>
        <p:nvSpPr>
          <p:cNvPr name="TextBox 6" id="6"/>
          <p:cNvSpPr txBox="true"/>
          <p:nvPr/>
        </p:nvSpPr>
        <p:spPr>
          <a:xfrm rot="0">
            <a:off x="1730423" y="981075"/>
            <a:ext cx="14827155"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Admin can also Import users.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66406" y="2187052"/>
            <a:ext cx="16555189" cy="7418794"/>
          </a:xfrm>
          <a:custGeom>
            <a:avLst/>
            <a:gdLst/>
            <a:ahLst/>
            <a:cxnLst/>
            <a:rect r="r" b="b" t="t" l="l"/>
            <a:pathLst>
              <a:path h="7418794" w="16555189">
                <a:moveTo>
                  <a:pt x="0" y="0"/>
                </a:moveTo>
                <a:lnTo>
                  <a:pt x="16555188" y="0"/>
                </a:lnTo>
                <a:lnTo>
                  <a:pt x="16555188" y="7418794"/>
                </a:lnTo>
                <a:lnTo>
                  <a:pt x="0" y="7418794"/>
                </a:lnTo>
                <a:lnTo>
                  <a:pt x="0" y="0"/>
                </a:lnTo>
                <a:close/>
              </a:path>
            </a:pathLst>
          </a:custGeom>
          <a:blipFill>
            <a:blip r:embed="rId2"/>
            <a:stretch>
              <a:fillRect l="0" t="0" r="0" b="0"/>
            </a:stretch>
          </a:blipFill>
        </p:spPr>
      </p:sp>
      <p:sp>
        <p:nvSpPr>
          <p:cNvPr name="TextBox 6" id="6"/>
          <p:cNvSpPr txBox="true"/>
          <p:nvPr/>
        </p:nvSpPr>
        <p:spPr>
          <a:xfrm rot="0">
            <a:off x="1730423" y="748468"/>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Admin also have the access to cancel the appointments from his side bu just clicking on Cancel Appointments and the clicking on the cancel button.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54115" y="2088461"/>
            <a:ext cx="16779769" cy="7645282"/>
          </a:xfrm>
          <a:custGeom>
            <a:avLst/>
            <a:gdLst/>
            <a:ahLst/>
            <a:cxnLst/>
            <a:rect r="r" b="b" t="t" l="l"/>
            <a:pathLst>
              <a:path h="7645282" w="16779769">
                <a:moveTo>
                  <a:pt x="0" y="0"/>
                </a:moveTo>
                <a:lnTo>
                  <a:pt x="16779770" y="0"/>
                </a:lnTo>
                <a:lnTo>
                  <a:pt x="16779770" y="7645282"/>
                </a:lnTo>
                <a:lnTo>
                  <a:pt x="0" y="7645282"/>
                </a:lnTo>
                <a:lnTo>
                  <a:pt x="0" y="0"/>
                </a:lnTo>
                <a:close/>
              </a:path>
            </a:pathLst>
          </a:custGeom>
          <a:blipFill>
            <a:blip r:embed="rId2"/>
            <a:stretch>
              <a:fillRect l="0" t="0" r="0" b="0"/>
            </a:stretch>
          </a:blipFill>
        </p:spPr>
      </p:sp>
      <p:sp>
        <p:nvSpPr>
          <p:cNvPr name="TextBox 6" id="6"/>
          <p:cNvSpPr txBox="true"/>
          <p:nvPr/>
        </p:nvSpPr>
        <p:spPr>
          <a:xfrm rot="0">
            <a:off x="1730423" y="794989"/>
            <a:ext cx="14827155" cy="1019176"/>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anva Sans Bold"/>
                <a:ea typeface="Canva Sans Bold"/>
                <a:cs typeface="Canva Sans Bold"/>
                <a:sym typeface="Canva Sans Bold"/>
              </a:rPr>
              <a:t>To add a doctor, admin should click on Add Doctor option, input all the necessary details and click on Add Doctor button.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6148" y="0"/>
            <a:ext cx="16801852" cy="10287000"/>
            <a:chOff x="0" y="0"/>
            <a:chExt cx="4425179" cy="2709333"/>
          </a:xfrm>
        </p:grpSpPr>
        <p:sp>
          <p:nvSpPr>
            <p:cNvPr name="Freeform 3" id="3"/>
            <p:cNvSpPr/>
            <p:nvPr/>
          </p:nvSpPr>
          <p:spPr>
            <a:xfrm flipH="false" flipV="false" rot="0">
              <a:off x="0" y="0"/>
              <a:ext cx="4425179" cy="2709333"/>
            </a:xfrm>
            <a:custGeom>
              <a:avLst/>
              <a:gdLst/>
              <a:ahLst/>
              <a:cxnLst/>
              <a:rect r="r" b="b" t="t" l="l"/>
              <a:pathLst>
                <a:path h="2709333" w="4425179">
                  <a:moveTo>
                    <a:pt x="0" y="0"/>
                  </a:moveTo>
                  <a:lnTo>
                    <a:pt x="4425179" y="0"/>
                  </a:lnTo>
                  <a:lnTo>
                    <a:pt x="4425179"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425179" cy="275695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671787" y="2833370"/>
            <a:ext cx="13005996" cy="6424930"/>
          </a:xfrm>
          <a:prstGeom prst="rect">
            <a:avLst/>
          </a:prstGeom>
        </p:spPr>
        <p:txBody>
          <a:bodyPr anchor="t" rtlCol="false" tIns="0" lIns="0" bIns="0" rIns="0">
            <a:spAutoFit/>
          </a:bodyPr>
          <a:lstStyle/>
          <a:p>
            <a:pPr algn="just" marL="604518" indent="-302259" lvl="1">
              <a:lnSpc>
                <a:spcPts val="3919"/>
              </a:lnSpc>
              <a:buFont typeface="Arial"/>
              <a:buChar char="•"/>
            </a:pPr>
            <a:r>
              <a:rPr lang="en-US" sz="2799">
                <a:solidFill>
                  <a:srgbClr val="FFFFFF"/>
                </a:solidFill>
                <a:latin typeface="Open Sans"/>
                <a:ea typeface="Open Sans"/>
                <a:cs typeface="Open Sans"/>
                <a:sym typeface="Open Sans"/>
              </a:rPr>
              <a:t>The Hospital Management System automates key processes like user management, appointment scheduling, and medical record maintenance to enhance efficiency and improve patient care. </a:t>
            </a:r>
          </a:p>
          <a:p>
            <a:pPr algn="just">
              <a:lnSpc>
                <a:spcPts val="3919"/>
              </a:lnSpc>
            </a:pPr>
          </a:p>
          <a:p>
            <a:pPr algn="just" marL="604518" indent="-302259" lvl="1">
              <a:lnSpc>
                <a:spcPts val="3919"/>
              </a:lnSpc>
              <a:buFont typeface="Arial"/>
              <a:buChar char="•"/>
            </a:pPr>
            <a:r>
              <a:rPr lang="en-US" sz="2799">
                <a:solidFill>
                  <a:srgbClr val="FFFFFF"/>
                </a:solidFill>
                <a:latin typeface="Open Sans"/>
                <a:ea typeface="Open Sans"/>
                <a:cs typeface="Open Sans"/>
                <a:sym typeface="Open Sans"/>
              </a:rPr>
              <a:t>It features a user-friendly interface, secure data handling, and a scalable architecture, making it adaptable to the evolving needs of healthcare facilities. </a:t>
            </a:r>
          </a:p>
          <a:p>
            <a:pPr algn="just">
              <a:lnSpc>
                <a:spcPts val="3919"/>
              </a:lnSpc>
            </a:pPr>
          </a:p>
          <a:p>
            <a:pPr algn="just" marL="604518" indent="-302259" lvl="1">
              <a:lnSpc>
                <a:spcPts val="3919"/>
              </a:lnSpc>
              <a:buFont typeface="Arial"/>
              <a:buChar char="•"/>
            </a:pPr>
            <a:r>
              <a:rPr lang="en-US" sz="2799">
                <a:solidFill>
                  <a:srgbClr val="FFFFFF"/>
                </a:solidFill>
                <a:latin typeface="Open Sans"/>
                <a:ea typeface="Open Sans"/>
                <a:cs typeface="Open Sans"/>
                <a:sym typeface="Open Sans"/>
              </a:rPr>
              <a:t>The system allows administrators, doctors, and patients to easily manage information while ensuring compliance with industry standards. </a:t>
            </a:r>
          </a:p>
          <a:p>
            <a:pPr algn="just">
              <a:lnSpc>
                <a:spcPts val="3919"/>
              </a:lnSpc>
            </a:pPr>
          </a:p>
          <a:p>
            <a:pPr algn="just" marL="604518" indent="-302259" lvl="1">
              <a:lnSpc>
                <a:spcPts val="3919"/>
              </a:lnSpc>
              <a:buFont typeface="Arial"/>
              <a:buChar char="•"/>
            </a:pPr>
            <a:r>
              <a:rPr lang="en-US" sz="2799">
                <a:solidFill>
                  <a:srgbClr val="FFFFFF"/>
                </a:solidFill>
                <a:latin typeface="Open Sans"/>
                <a:ea typeface="Open Sans"/>
                <a:cs typeface="Open Sans"/>
                <a:sym typeface="Open Sans"/>
              </a:rPr>
              <a:t>By adopting this system, healthcare providers can focus on delivering quality care, leaving the system to manage administrative tasks.</a:t>
            </a:r>
          </a:p>
        </p:txBody>
      </p:sp>
      <p:sp>
        <p:nvSpPr>
          <p:cNvPr name="Freeform 10" id="10"/>
          <p:cNvSpPr/>
          <p:nvPr/>
        </p:nvSpPr>
        <p:spPr>
          <a:xfrm flipH="false" flipV="false" rot="0">
            <a:off x="5585788" y="1028700"/>
            <a:ext cx="8299780" cy="8689213"/>
          </a:xfrm>
          <a:custGeom>
            <a:avLst/>
            <a:gdLst/>
            <a:ahLst/>
            <a:cxnLst/>
            <a:rect r="r" b="b" t="t" l="l"/>
            <a:pathLst>
              <a:path h="8689213" w="8299780">
                <a:moveTo>
                  <a:pt x="0" y="0"/>
                </a:moveTo>
                <a:lnTo>
                  <a:pt x="8299780" y="0"/>
                </a:lnTo>
                <a:lnTo>
                  <a:pt x="8299780" y="8689213"/>
                </a:lnTo>
                <a:lnTo>
                  <a:pt x="0" y="8689213"/>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811141" y="1307689"/>
            <a:ext cx="4987798" cy="861060"/>
          </a:xfrm>
          <a:prstGeom prst="rect">
            <a:avLst/>
          </a:prstGeom>
        </p:spPr>
        <p:txBody>
          <a:bodyPr anchor="t" rtlCol="false" tIns="0" lIns="0" bIns="0" rIns="0">
            <a:spAutoFit/>
          </a:bodyPr>
          <a:lstStyle/>
          <a:p>
            <a:pPr algn="l">
              <a:lnSpc>
                <a:spcPts val="6719"/>
              </a:lnSpc>
            </a:pPr>
            <a:r>
              <a:rPr lang="en-US" sz="5999">
                <a:solidFill>
                  <a:srgbClr val="FFFFFF"/>
                </a:solidFill>
                <a:latin typeface="Montserrat Bold"/>
                <a:ea typeface="Montserrat Bold"/>
                <a:cs typeface="Montserrat Bold"/>
                <a:sym typeface="Montserrat Bold"/>
              </a:rPr>
              <a:t>Conclusion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1563332"/>
            <a:ext cx="16230600" cy="6695122"/>
          </a:xfrm>
          <a:custGeom>
            <a:avLst/>
            <a:gdLst/>
            <a:ahLst/>
            <a:cxnLst/>
            <a:rect r="r" b="b" t="t" l="l"/>
            <a:pathLst>
              <a:path h="6695122" w="16230600">
                <a:moveTo>
                  <a:pt x="0" y="0"/>
                </a:moveTo>
                <a:lnTo>
                  <a:pt x="16230600" y="0"/>
                </a:lnTo>
                <a:lnTo>
                  <a:pt x="16230600" y="6695122"/>
                </a:lnTo>
                <a:lnTo>
                  <a:pt x="0" y="6695122"/>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5097" y="0"/>
            <a:ext cx="17362903" cy="10287000"/>
            <a:chOff x="0" y="0"/>
            <a:chExt cx="4572946" cy="2709333"/>
          </a:xfrm>
        </p:grpSpPr>
        <p:sp>
          <p:nvSpPr>
            <p:cNvPr name="Freeform 3" id="3"/>
            <p:cNvSpPr/>
            <p:nvPr/>
          </p:nvSpPr>
          <p:spPr>
            <a:xfrm flipH="false" flipV="false" rot="0">
              <a:off x="0" y="0"/>
              <a:ext cx="4572946" cy="2709333"/>
            </a:xfrm>
            <a:custGeom>
              <a:avLst/>
              <a:gdLst/>
              <a:ahLst/>
              <a:cxnLst/>
              <a:rect r="r" b="b" t="t" l="l"/>
              <a:pathLst>
                <a:path h="2709333" w="4572946">
                  <a:moveTo>
                    <a:pt x="0" y="0"/>
                  </a:moveTo>
                  <a:lnTo>
                    <a:pt x="4572946" y="0"/>
                  </a:lnTo>
                  <a:lnTo>
                    <a:pt x="4572946"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572946" cy="275695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94339" y="1544249"/>
            <a:ext cx="7241200" cy="717550"/>
          </a:xfrm>
          <a:prstGeom prst="rect">
            <a:avLst/>
          </a:prstGeom>
        </p:spPr>
        <p:txBody>
          <a:bodyPr anchor="t" rtlCol="false" tIns="0" lIns="0" bIns="0" rIns="0">
            <a:spAutoFit/>
          </a:bodyPr>
          <a:lstStyle/>
          <a:p>
            <a:pPr algn="l">
              <a:lnSpc>
                <a:spcPts val="5600"/>
              </a:lnSpc>
            </a:pPr>
            <a:r>
              <a:rPr lang="en-US" sz="5000">
                <a:solidFill>
                  <a:srgbClr val="FFFFFF"/>
                </a:solidFill>
                <a:latin typeface="Montserrat Bold"/>
                <a:ea typeface="Montserrat Bold"/>
                <a:cs typeface="Montserrat Bold"/>
                <a:sym typeface="Montserrat Bold"/>
              </a:rPr>
              <a:t>System Architecture</a:t>
            </a:r>
          </a:p>
        </p:txBody>
      </p:sp>
      <p:sp>
        <p:nvSpPr>
          <p:cNvPr name="TextBox 10" id="10"/>
          <p:cNvSpPr txBox="true"/>
          <p:nvPr/>
        </p:nvSpPr>
        <p:spPr>
          <a:xfrm rot="0">
            <a:off x="2840629" y="3065791"/>
            <a:ext cx="13647019" cy="5680075"/>
          </a:xfrm>
          <a:prstGeom prst="rect">
            <a:avLst/>
          </a:prstGeom>
        </p:spPr>
        <p:txBody>
          <a:bodyPr anchor="t" rtlCol="false" tIns="0" lIns="0" bIns="0" rIns="0">
            <a:spAutoFit/>
          </a:bodyPr>
          <a:lstStyle/>
          <a:p>
            <a:pPr algn="l">
              <a:lnSpc>
                <a:spcPts val="3499"/>
              </a:lnSpc>
            </a:pPr>
            <a:r>
              <a:rPr lang="en-US" sz="2499">
                <a:solidFill>
                  <a:srgbClr val="FFFFFF"/>
                </a:solidFill>
                <a:latin typeface="Open Sans"/>
                <a:ea typeface="Open Sans"/>
                <a:cs typeface="Open Sans"/>
                <a:sym typeface="Open Sans"/>
              </a:rPr>
              <a:t>The Hospital Management System architecture is structured into key layers:</a:t>
            </a:r>
          </a:p>
          <a:p>
            <a:pPr algn="l">
              <a:lnSpc>
                <a:spcPts val="3499"/>
              </a:lnSpc>
            </a:pPr>
          </a:p>
          <a:p>
            <a:pPr algn="l" marL="539749" indent="-269875" lvl="1">
              <a:lnSpc>
                <a:spcPts val="3499"/>
              </a:lnSpc>
              <a:buAutoNum type="arabicPeriod" startAt="1"/>
            </a:pPr>
            <a:r>
              <a:rPr lang="en-US" sz="2499">
                <a:solidFill>
                  <a:srgbClr val="FFFFFF"/>
                </a:solidFill>
                <a:latin typeface="Open Sans Bold"/>
                <a:ea typeface="Open Sans Bold"/>
                <a:cs typeface="Open Sans Bold"/>
                <a:sym typeface="Open Sans Bold"/>
              </a:rPr>
              <a:t>Presentation Layer (Frontend): </a:t>
            </a:r>
            <a:r>
              <a:rPr lang="en-US" sz="2499">
                <a:solidFill>
                  <a:srgbClr val="FFFFFF"/>
                </a:solidFill>
                <a:latin typeface="Open Sans"/>
                <a:ea typeface="Open Sans"/>
                <a:cs typeface="Open Sans"/>
                <a:sym typeface="Open Sans"/>
              </a:rPr>
              <a:t>User-friendly interfaces for administrators, doctors, and patients, built with HTML, CSS, and JavaScript for responsive design.</a:t>
            </a:r>
          </a:p>
          <a:p>
            <a:pPr algn="l" marL="539749" indent="-269875" lvl="1">
              <a:lnSpc>
                <a:spcPts val="3499"/>
              </a:lnSpc>
              <a:buAutoNum type="arabicPeriod" startAt="1"/>
            </a:pPr>
            <a:r>
              <a:rPr lang="en-US" sz="2499">
                <a:solidFill>
                  <a:srgbClr val="FFFFFF"/>
                </a:solidFill>
                <a:latin typeface="Open Sans Bold"/>
                <a:ea typeface="Open Sans Bold"/>
                <a:cs typeface="Open Sans Bold"/>
                <a:sym typeface="Open Sans Bold"/>
              </a:rPr>
              <a:t>Application Layer (Backend): </a:t>
            </a:r>
            <a:r>
              <a:rPr lang="en-US" sz="2499">
                <a:solidFill>
                  <a:srgbClr val="FFFFFF"/>
                </a:solidFill>
                <a:latin typeface="Open Sans"/>
                <a:ea typeface="Open Sans"/>
                <a:cs typeface="Open Sans"/>
                <a:sym typeface="Open Sans"/>
              </a:rPr>
              <a:t>Core logic developed in Java and Servlets, handling user requests, business processes, and data interactions.</a:t>
            </a:r>
          </a:p>
          <a:p>
            <a:pPr algn="l" marL="539749" indent="-269875" lvl="1">
              <a:lnSpc>
                <a:spcPts val="3499"/>
              </a:lnSpc>
              <a:buAutoNum type="arabicPeriod" startAt="1"/>
            </a:pPr>
            <a:r>
              <a:rPr lang="en-US" sz="2499">
                <a:solidFill>
                  <a:srgbClr val="FFFFFF"/>
                </a:solidFill>
                <a:latin typeface="Open Sans Bold"/>
                <a:ea typeface="Open Sans Bold"/>
                <a:cs typeface="Open Sans Bold"/>
                <a:sym typeface="Open Sans Bold"/>
              </a:rPr>
              <a:t>Data Layer (Database): </a:t>
            </a:r>
            <a:r>
              <a:rPr lang="en-US" sz="2499">
                <a:solidFill>
                  <a:srgbClr val="FFFFFF"/>
                </a:solidFill>
                <a:latin typeface="Open Sans"/>
                <a:ea typeface="Open Sans"/>
                <a:cs typeface="Open Sans"/>
                <a:sym typeface="Open Sans"/>
              </a:rPr>
              <a:t>SQL-based relational databases store patient records, appointments, and user credentials, ensuring data integrity.</a:t>
            </a:r>
          </a:p>
          <a:p>
            <a:pPr algn="l" marL="539749" indent="-269875" lvl="1">
              <a:lnSpc>
                <a:spcPts val="3499"/>
              </a:lnSpc>
              <a:buAutoNum type="arabicPeriod" startAt="1"/>
            </a:pPr>
            <a:r>
              <a:rPr lang="en-US" sz="2499">
                <a:solidFill>
                  <a:srgbClr val="FFFFFF"/>
                </a:solidFill>
                <a:latin typeface="Open Sans Bold"/>
                <a:ea typeface="Open Sans Bold"/>
                <a:cs typeface="Open Sans Bold"/>
                <a:sym typeface="Open Sans Bold"/>
              </a:rPr>
              <a:t>Integration Layer (APIs &amp; Services): </a:t>
            </a:r>
            <a:r>
              <a:rPr lang="en-US" sz="2499">
                <a:solidFill>
                  <a:srgbClr val="FFFFFF"/>
                </a:solidFill>
                <a:latin typeface="Open Sans"/>
                <a:ea typeface="Open Sans"/>
                <a:cs typeface="Open Sans"/>
                <a:sym typeface="Open Sans"/>
              </a:rPr>
              <a:t>Facilitates interoperability with external systems, enabling seamless data exchange.</a:t>
            </a:r>
          </a:p>
          <a:p>
            <a:pPr algn="l" marL="539749" indent="-269875" lvl="1">
              <a:lnSpc>
                <a:spcPts val="3499"/>
              </a:lnSpc>
              <a:buAutoNum type="arabicPeriod" startAt="1"/>
            </a:pPr>
            <a:r>
              <a:rPr lang="en-US" sz="2499">
                <a:solidFill>
                  <a:srgbClr val="FFFFFF"/>
                </a:solidFill>
                <a:latin typeface="Open Sans Bold"/>
                <a:ea typeface="Open Sans Bold"/>
                <a:cs typeface="Open Sans Bold"/>
                <a:sym typeface="Open Sans Bold"/>
              </a:rPr>
              <a:t>Security Layer: </a:t>
            </a:r>
            <a:r>
              <a:rPr lang="en-US" sz="2499">
                <a:solidFill>
                  <a:srgbClr val="FFFFFF"/>
                </a:solidFill>
                <a:latin typeface="Open Sans"/>
                <a:ea typeface="Open Sans"/>
                <a:cs typeface="Open Sans"/>
                <a:sym typeface="Open Sans"/>
              </a:rPr>
              <a:t>Implements encryption, secure login, and role-based access to protect sensitive data and ensure compliance.</a:t>
            </a:r>
          </a:p>
          <a:p>
            <a:pPr algn="l">
              <a:lnSpc>
                <a:spcPts val="34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808811" y="1719167"/>
            <a:ext cx="12670377" cy="8361752"/>
          </a:xfrm>
          <a:custGeom>
            <a:avLst/>
            <a:gdLst/>
            <a:ahLst/>
            <a:cxnLst/>
            <a:rect r="r" b="b" t="t" l="l"/>
            <a:pathLst>
              <a:path h="8361752" w="12670377">
                <a:moveTo>
                  <a:pt x="0" y="0"/>
                </a:moveTo>
                <a:lnTo>
                  <a:pt x="12670378" y="0"/>
                </a:lnTo>
                <a:lnTo>
                  <a:pt x="12670378" y="8361753"/>
                </a:lnTo>
                <a:lnTo>
                  <a:pt x="0" y="8361753"/>
                </a:lnTo>
                <a:lnTo>
                  <a:pt x="0" y="0"/>
                </a:lnTo>
                <a:close/>
              </a:path>
            </a:pathLst>
          </a:custGeom>
          <a:blipFill>
            <a:blip r:embed="rId2"/>
            <a:stretch>
              <a:fillRect l="0" t="0" r="0" b="0"/>
            </a:stretch>
          </a:blipFill>
        </p:spPr>
      </p:sp>
      <p:grpSp>
        <p:nvGrpSpPr>
          <p:cNvPr name="Group 6" id="6"/>
          <p:cNvGrpSpPr/>
          <p:nvPr/>
        </p:nvGrpSpPr>
        <p:grpSpPr>
          <a:xfrm rot="0">
            <a:off x="4788228" y="-299741"/>
            <a:ext cx="9999202" cy="2170024"/>
            <a:chOff x="0" y="0"/>
            <a:chExt cx="13332269" cy="2893365"/>
          </a:xfrm>
        </p:grpSpPr>
        <p:sp>
          <p:nvSpPr>
            <p:cNvPr name="TextBox 7" id="7"/>
            <p:cNvSpPr txBox="true"/>
            <p:nvPr/>
          </p:nvSpPr>
          <p:spPr>
            <a:xfrm rot="0">
              <a:off x="0" y="606366"/>
              <a:ext cx="9022268" cy="1547283"/>
            </a:xfrm>
            <a:prstGeom prst="rect">
              <a:avLst/>
            </a:prstGeom>
          </p:spPr>
          <p:txBody>
            <a:bodyPr anchor="t" rtlCol="false" tIns="0" lIns="0" bIns="0" rIns="0">
              <a:spAutoFit/>
            </a:bodyPr>
            <a:lstStyle/>
            <a:p>
              <a:pPr algn="r">
                <a:lnSpc>
                  <a:spcPts val="9799"/>
                </a:lnSpc>
                <a:spcBef>
                  <a:spcPct val="0"/>
                </a:spcBef>
              </a:pPr>
              <a:r>
                <a:rPr lang="en-US" sz="6999">
                  <a:solidFill>
                    <a:srgbClr val="1F2020"/>
                  </a:solidFill>
                  <a:latin typeface="Dynamo Condensed Bold"/>
                  <a:ea typeface="Dynamo Condensed Bold"/>
                  <a:cs typeface="Dynamo Condensed Bold"/>
                  <a:sym typeface="Dynamo Condensed Bold"/>
                </a:rPr>
                <a:t>Class Diagram</a:t>
              </a:r>
            </a:p>
          </p:txBody>
        </p:sp>
        <p:sp>
          <p:nvSpPr>
            <p:cNvPr name="TextBox 8" id="8"/>
            <p:cNvSpPr txBox="true"/>
            <p:nvPr/>
          </p:nvSpPr>
          <p:spPr>
            <a:xfrm rot="0">
              <a:off x="9165935" y="-285750"/>
              <a:ext cx="4166334" cy="3179115"/>
            </a:xfrm>
            <a:prstGeom prst="rect">
              <a:avLst/>
            </a:prstGeom>
          </p:spPr>
          <p:txBody>
            <a:bodyPr anchor="t" rtlCol="false" tIns="0" lIns="0" bIns="0" rIns="0">
              <a:spAutoFit/>
            </a:bodyPr>
            <a:lstStyle/>
            <a:p>
              <a:pPr algn="just">
                <a:lnSpc>
                  <a:spcPts val="19997"/>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711639" y="-146561"/>
            <a:ext cx="10338293" cy="10568032"/>
          </a:xfrm>
          <a:custGeom>
            <a:avLst/>
            <a:gdLst/>
            <a:ahLst/>
            <a:cxnLst/>
            <a:rect r="r" b="b" t="t" l="l"/>
            <a:pathLst>
              <a:path h="10568032" w="10338293">
                <a:moveTo>
                  <a:pt x="0" y="0"/>
                </a:moveTo>
                <a:lnTo>
                  <a:pt x="10338293" y="0"/>
                </a:lnTo>
                <a:lnTo>
                  <a:pt x="10338293" y="10568032"/>
                </a:lnTo>
                <a:lnTo>
                  <a:pt x="0" y="10568032"/>
                </a:lnTo>
                <a:lnTo>
                  <a:pt x="0" y="0"/>
                </a:lnTo>
                <a:close/>
              </a:path>
            </a:pathLst>
          </a:custGeom>
          <a:blipFill>
            <a:blip r:embed="rId2"/>
            <a:stretch>
              <a:fillRect l="0" t="0" r="0" b="0"/>
            </a:stretch>
          </a:blipFill>
        </p:spPr>
      </p:sp>
      <p:grpSp>
        <p:nvGrpSpPr>
          <p:cNvPr name="Group 6" id="6"/>
          <p:cNvGrpSpPr/>
          <p:nvPr/>
        </p:nvGrpSpPr>
        <p:grpSpPr>
          <a:xfrm rot="0">
            <a:off x="-1089557" y="4052443"/>
            <a:ext cx="9999202" cy="2170024"/>
            <a:chOff x="0" y="0"/>
            <a:chExt cx="13332269" cy="2893365"/>
          </a:xfrm>
        </p:grpSpPr>
        <p:sp>
          <p:nvSpPr>
            <p:cNvPr name="TextBox 7" id="7"/>
            <p:cNvSpPr txBox="true"/>
            <p:nvPr/>
          </p:nvSpPr>
          <p:spPr>
            <a:xfrm rot="0">
              <a:off x="0" y="606366"/>
              <a:ext cx="9022268" cy="1547283"/>
            </a:xfrm>
            <a:prstGeom prst="rect">
              <a:avLst/>
            </a:prstGeom>
          </p:spPr>
          <p:txBody>
            <a:bodyPr anchor="t" rtlCol="false" tIns="0" lIns="0" bIns="0" rIns="0">
              <a:spAutoFit/>
            </a:bodyPr>
            <a:lstStyle/>
            <a:p>
              <a:pPr algn="r">
                <a:lnSpc>
                  <a:spcPts val="9799"/>
                </a:lnSpc>
                <a:spcBef>
                  <a:spcPct val="0"/>
                </a:spcBef>
              </a:pPr>
              <a:r>
                <a:rPr lang="en-US" sz="6999">
                  <a:solidFill>
                    <a:srgbClr val="1F2020"/>
                  </a:solidFill>
                  <a:latin typeface="Dynamo Condensed Bold"/>
                  <a:ea typeface="Dynamo Condensed Bold"/>
                  <a:cs typeface="Dynamo Condensed Bold"/>
                  <a:sym typeface="Dynamo Condensed Bold"/>
                </a:rPr>
                <a:t> ER DIAGRAM</a:t>
              </a:r>
            </a:p>
          </p:txBody>
        </p:sp>
        <p:sp>
          <p:nvSpPr>
            <p:cNvPr name="TextBox 8" id="8"/>
            <p:cNvSpPr txBox="true"/>
            <p:nvPr/>
          </p:nvSpPr>
          <p:spPr>
            <a:xfrm rot="0">
              <a:off x="9165935" y="-285750"/>
              <a:ext cx="4166334" cy="3179115"/>
            </a:xfrm>
            <a:prstGeom prst="rect">
              <a:avLst/>
            </a:prstGeom>
          </p:spPr>
          <p:txBody>
            <a:bodyPr anchor="t" rtlCol="false" tIns="0" lIns="0" bIns="0" rIns="0">
              <a:spAutoFit/>
            </a:bodyPr>
            <a:lstStyle/>
            <a:p>
              <a:pPr algn="just">
                <a:lnSpc>
                  <a:spcPts val="19997"/>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17885" y="2227760"/>
            <a:ext cx="16852231" cy="7030540"/>
          </a:xfrm>
          <a:custGeom>
            <a:avLst/>
            <a:gdLst/>
            <a:ahLst/>
            <a:cxnLst/>
            <a:rect r="r" b="b" t="t" l="l"/>
            <a:pathLst>
              <a:path h="7030540" w="16852231">
                <a:moveTo>
                  <a:pt x="0" y="0"/>
                </a:moveTo>
                <a:lnTo>
                  <a:pt x="16852230" y="0"/>
                </a:lnTo>
                <a:lnTo>
                  <a:pt x="16852230" y="7030540"/>
                </a:lnTo>
                <a:lnTo>
                  <a:pt x="0" y="7030540"/>
                </a:lnTo>
                <a:lnTo>
                  <a:pt x="0" y="0"/>
                </a:lnTo>
                <a:close/>
              </a:path>
            </a:pathLst>
          </a:custGeom>
          <a:blipFill>
            <a:blip r:embed="rId2"/>
            <a:stretch>
              <a:fillRect l="0" t="0" r="0" b="0"/>
            </a:stretch>
          </a:blipFill>
        </p:spPr>
      </p:sp>
      <p:grpSp>
        <p:nvGrpSpPr>
          <p:cNvPr name="Group 6" id="6"/>
          <p:cNvGrpSpPr/>
          <p:nvPr/>
        </p:nvGrpSpPr>
        <p:grpSpPr>
          <a:xfrm rot="0">
            <a:off x="3946298" y="329276"/>
            <a:ext cx="12624044" cy="2298700"/>
            <a:chOff x="0" y="0"/>
            <a:chExt cx="16832058" cy="3064933"/>
          </a:xfrm>
        </p:grpSpPr>
        <p:sp>
          <p:nvSpPr>
            <p:cNvPr name="TextBox 7" id="7"/>
            <p:cNvSpPr txBox="true"/>
            <p:nvPr/>
          </p:nvSpPr>
          <p:spPr>
            <a:xfrm rot="0">
              <a:off x="0" y="-133350"/>
              <a:ext cx="11390660" cy="3198283"/>
            </a:xfrm>
            <a:prstGeom prst="rect">
              <a:avLst/>
            </a:prstGeom>
          </p:spPr>
          <p:txBody>
            <a:bodyPr anchor="t" rtlCol="false" tIns="0" lIns="0" bIns="0" rIns="0">
              <a:spAutoFit/>
            </a:bodyPr>
            <a:lstStyle/>
            <a:p>
              <a:pPr algn="r">
                <a:lnSpc>
                  <a:spcPts val="9799"/>
                </a:lnSpc>
              </a:pPr>
              <a:r>
                <a:rPr lang="en-US" sz="6999">
                  <a:solidFill>
                    <a:srgbClr val="1F2020"/>
                  </a:solidFill>
                  <a:latin typeface="Dynamo Condensed Bold"/>
                  <a:ea typeface="Dynamo Condensed Bold"/>
                  <a:cs typeface="Dynamo Condensed Bold"/>
                  <a:sym typeface="Dynamo Condensed Bold"/>
                </a:rPr>
                <a:t> DATAFLOW DIAGRAM</a:t>
              </a:r>
            </a:p>
            <a:p>
              <a:pPr algn="r">
                <a:lnSpc>
                  <a:spcPts val="9799"/>
                </a:lnSpc>
                <a:spcBef>
                  <a:spcPct val="0"/>
                </a:spcBef>
              </a:pPr>
            </a:p>
          </p:txBody>
        </p:sp>
        <p:sp>
          <p:nvSpPr>
            <p:cNvPr name="TextBox 8" id="8"/>
            <p:cNvSpPr txBox="true"/>
            <p:nvPr/>
          </p:nvSpPr>
          <p:spPr>
            <a:xfrm rot="0">
              <a:off x="11572040" y="-1025466"/>
              <a:ext cx="5260018" cy="3179115"/>
            </a:xfrm>
            <a:prstGeom prst="rect">
              <a:avLst/>
            </a:prstGeom>
          </p:spPr>
          <p:txBody>
            <a:bodyPr anchor="t" rtlCol="false" tIns="0" lIns="0" bIns="0" rIns="0">
              <a:spAutoFit/>
            </a:bodyPr>
            <a:lstStyle/>
            <a:p>
              <a:pPr algn="just">
                <a:lnSpc>
                  <a:spcPts val="19997"/>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80229" y="4140072"/>
            <a:ext cx="17607771" cy="2819995"/>
          </a:xfrm>
          <a:custGeom>
            <a:avLst/>
            <a:gdLst/>
            <a:ahLst/>
            <a:cxnLst/>
            <a:rect r="r" b="b" t="t" l="l"/>
            <a:pathLst>
              <a:path h="2819995" w="17607771">
                <a:moveTo>
                  <a:pt x="0" y="0"/>
                </a:moveTo>
                <a:lnTo>
                  <a:pt x="17607771" y="0"/>
                </a:lnTo>
                <a:lnTo>
                  <a:pt x="17607771" y="2819994"/>
                </a:lnTo>
                <a:lnTo>
                  <a:pt x="0" y="2819994"/>
                </a:lnTo>
                <a:lnTo>
                  <a:pt x="0" y="0"/>
                </a:lnTo>
                <a:close/>
              </a:path>
            </a:pathLst>
          </a:custGeom>
          <a:blipFill>
            <a:blip r:embed="rId2"/>
            <a:stretch>
              <a:fillRect l="0" t="0" r="0" b="0"/>
            </a:stretch>
          </a:blipFill>
        </p:spPr>
      </p:sp>
      <p:grpSp>
        <p:nvGrpSpPr>
          <p:cNvPr name="Group 6" id="6"/>
          <p:cNvGrpSpPr/>
          <p:nvPr/>
        </p:nvGrpSpPr>
        <p:grpSpPr>
          <a:xfrm rot="0">
            <a:off x="5382532" y="690766"/>
            <a:ext cx="9999202" cy="2170024"/>
            <a:chOff x="0" y="0"/>
            <a:chExt cx="13332269" cy="2893365"/>
          </a:xfrm>
        </p:grpSpPr>
        <p:sp>
          <p:nvSpPr>
            <p:cNvPr name="TextBox 7" id="7"/>
            <p:cNvSpPr txBox="true"/>
            <p:nvPr/>
          </p:nvSpPr>
          <p:spPr>
            <a:xfrm rot="0">
              <a:off x="0" y="606366"/>
              <a:ext cx="9022268" cy="1547283"/>
            </a:xfrm>
            <a:prstGeom prst="rect">
              <a:avLst/>
            </a:prstGeom>
          </p:spPr>
          <p:txBody>
            <a:bodyPr anchor="t" rtlCol="false" tIns="0" lIns="0" bIns="0" rIns="0">
              <a:spAutoFit/>
            </a:bodyPr>
            <a:lstStyle/>
            <a:p>
              <a:pPr algn="r">
                <a:lnSpc>
                  <a:spcPts val="9799"/>
                </a:lnSpc>
                <a:spcBef>
                  <a:spcPct val="0"/>
                </a:spcBef>
              </a:pPr>
              <a:r>
                <a:rPr lang="en-US" sz="6999">
                  <a:solidFill>
                    <a:srgbClr val="1F2020"/>
                  </a:solidFill>
                  <a:latin typeface="Dynamo Condensed Bold"/>
                  <a:ea typeface="Dynamo Condensed Bold"/>
                  <a:cs typeface="Dynamo Condensed Bold"/>
                  <a:sym typeface="Dynamo Condensed Bold"/>
                </a:rPr>
                <a:t>USECASE DIAGRAM</a:t>
              </a:r>
            </a:p>
          </p:txBody>
        </p:sp>
        <p:sp>
          <p:nvSpPr>
            <p:cNvPr name="TextBox 8" id="8"/>
            <p:cNvSpPr txBox="true"/>
            <p:nvPr/>
          </p:nvSpPr>
          <p:spPr>
            <a:xfrm rot="0">
              <a:off x="9165935" y="-285750"/>
              <a:ext cx="4166334" cy="3179115"/>
            </a:xfrm>
            <a:prstGeom prst="rect">
              <a:avLst/>
            </a:prstGeom>
          </p:spPr>
          <p:txBody>
            <a:bodyPr anchor="t" rtlCol="false" tIns="0" lIns="0" bIns="0" rIns="0">
              <a:spAutoFit/>
            </a:bodyPr>
            <a:lstStyle/>
            <a:p>
              <a:pPr algn="just">
                <a:lnSpc>
                  <a:spcPts val="19997"/>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148576"/>
            <a:ext cx="18288000" cy="10620246"/>
            <a:chOff x="0" y="0"/>
            <a:chExt cx="4816593" cy="2797102"/>
          </a:xfrm>
        </p:grpSpPr>
        <p:sp>
          <p:nvSpPr>
            <p:cNvPr name="Freeform 6" id="6"/>
            <p:cNvSpPr/>
            <p:nvPr/>
          </p:nvSpPr>
          <p:spPr>
            <a:xfrm flipH="false" flipV="false" rot="0">
              <a:off x="0" y="0"/>
              <a:ext cx="4816592" cy="2797102"/>
            </a:xfrm>
            <a:custGeom>
              <a:avLst/>
              <a:gdLst/>
              <a:ahLst/>
              <a:cxnLst/>
              <a:rect r="r" b="b" t="t" l="l"/>
              <a:pathLst>
                <a:path h="2797102" w="4816592">
                  <a:moveTo>
                    <a:pt x="0" y="0"/>
                  </a:moveTo>
                  <a:lnTo>
                    <a:pt x="4816592" y="0"/>
                  </a:lnTo>
                  <a:lnTo>
                    <a:pt x="4816592" y="2797102"/>
                  </a:lnTo>
                  <a:lnTo>
                    <a:pt x="0" y="2797102"/>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4816593" cy="2844727"/>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390047" y="1028700"/>
            <a:ext cx="15507906" cy="10323866"/>
            <a:chOff x="0" y="0"/>
            <a:chExt cx="20677208" cy="13765155"/>
          </a:xfrm>
        </p:grpSpPr>
        <p:sp>
          <p:nvSpPr>
            <p:cNvPr name="TextBox 9" id="9"/>
            <p:cNvSpPr txBox="true"/>
            <p:nvPr/>
          </p:nvSpPr>
          <p:spPr>
            <a:xfrm rot="0">
              <a:off x="1009163" y="38100"/>
              <a:ext cx="18658882" cy="1909233"/>
            </a:xfrm>
            <a:prstGeom prst="rect">
              <a:avLst/>
            </a:prstGeom>
          </p:spPr>
          <p:txBody>
            <a:bodyPr anchor="t" rtlCol="false" tIns="0" lIns="0" bIns="0" rIns="0">
              <a:spAutoFit/>
            </a:bodyPr>
            <a:lstStyle/>
            <a:p>
              <a:pPr algn="ctr">
                <a:lnSpc>
                  <a:spcPts val="5600"/>
                </a:lnSpc>
              </a:pPr>
              <a:r>
                <a:rPr lang="en-US" sz="5000">
                  <a:solidFill>
                    <a:srgbClr val="FFFFFF"/>
                  </a:solidFill>
                  <a:latin typeface="Montserrat Bold"/>
                  <a:ea typeface="Montserrat Bold"/>
                  <a:cs typeface="Montserrat Bold"/>
                  <a:sym typeface="Montserrat Bold"/>
                </a:rPr>
                <a:t>Key Modules in hospital Management System</a:t>
              </a:r>
            </a:p>
          </p:txBody>
        </p:sp>
        <p:sp>
          <p:nvSpPr>
            <p:cNvPr name="TextBox 10" id="10"/>
            <p:cNvSpPr txBox="true"/>
            <p:nvPr/>
          </p:nvSpPr>
          <p:spPr>
            <a:xfrm rot="0">
              <a:off x="0" y="2709436"/>
              <a:ext cx="20677208" cy="8986903"/>
            </a:xfrm>
            <a:prstGeom prst="rect">
              <a:avLst/>
            </a:prstGeom>
          </p:spPr>
          <p:txBody>
            <a:bodyPr anchor="t" rtlCol="false" tIns="0" lIns="0" bIns="0" rIns="0">
              <a:spAutoFit/>
            </a:bodyPr>
            <a:lstStyle/>
            <a:p>
              <a:pPr algn="just">
                <a:lnSpc>
                  <a:spcPts val="3863"/>
                </a:lnSpc>
              </a:pPr>
              <a:r>
                <a:rPr lang="en-US" sz="2399">
                  <a:solidFill>
                    <a:srgbClr val="FFFFFF"/>
                  </a:solidFill>
                  <a:latin typeface="Open Sans"/>
                  <a:ea typeface="Open Sans"/>
                  <a:cs typeface="Open Sans"/>
                  <a:sym typeface="Open Sans"/>
                </a:rPr>
                <a:t>The Hospital Management System integrates several key modules to streamline hospital operations:</a:t>
              </a:r>
            </a:p>
            <a:p>
              <a:pPr algn="just">
                <a:lnSpc>
                  <a:spcPts val="3863"/>
                </a:lnSpc>
              </a:pPr>
            </a:p>
            <a:p>
              <a:pPr algn="just" marL="518155" indent="-259078" lvl="1">
                <a:lnSpc>
                  <a:spcPts val="3863"/>
                </a:lnSpc>
                <a:buFont typeface="Arial"/>
                <a:buChar char="•"/>
              </a:pPr>
              <a:r>
                <a:rPr lang="en-US" sz="2399">
                  <a:solidFill>
                    <a:srgbClr val="FFFFFF"/>
                  </a:solidFill>
                  <a:latin typeface="Open Sans Bold"/>
                  <a:ea typeface="Open Sans Bold"/>
                  <a:cs typeface="Open Sans Bold"/>
                  <a:sym typeface="Open Sans Bold"/>
                </a:rPr>
                <a:t>User &amp; Appointment Management: </a:t>
              </a:r>
              <a:r>
                <a:rPr lang="en-US" sz="2399">
                  <a:solidFill>
                    <a:srgbClr val="FFFFFF"/>
                  </a:solidFill>
                  <a:latin typeface="Open Sans"/>
                  <a:ea typeface="Open Sans"/>
                  <a:cs typeface="Open Sans"/>
                  <a:sym typeface="Open Sans"/>
                </a:rPr>
                <a:t>Admins manage user accounts and roles, while doctors and patients handle profiles, schedules, and bookings. Patients can book, view, and cancel appointments with real-time updates.</a:t>
              </a:r>
            </a:p>
            <a:p>
              <a:pPr algn="just" marL="518155" indent="-259078" lvl="1">
                <a:lnSpc>
                  <a:spcPts val="3863"/>
                </a:lnSpc>
                <a:buFont typeface="Arial"/>
                <a:buChar char="•"/>
              </a:pPr>
              <a:r>
                <a:rPr lang="en-US" sz="2399">
                  <a:solidFill>
                    <a:srgbClr val="FFFFFF"/>
                  </a:solidFill>
                  <a:latin typeface="Open Sans Bold"/>
                  <a:ea typeface="Open Sans Bold"/>
                  <a:cs typeface="Open Sans Bold"/>
                  <a:sym typeface="Open Sans Bold"/>
                </a:rPr>
                <a:t>Medical Records: </a:t>
              </a:r>
              <a:r>
                <a:rPr lang="en-US" sz="2399">
                  <a:solidFill>
                    <a:srgbClr val="FFFFFF"/>
                  </a:solidFill>
                  <a:latin typeface="Open Sans"/>
                  <a:ea typeface="Open Sans"/>
                  <a:cs typeface="Open Sans"/>
                  <a:sym typeface="Open Sans"/>
                </a:rPr>
                <a:t>Comprehensive patient records, including medical history and treatment details, are securely stored and accessed by authorized personnel.</a:t>
              </a:r>
            </a:p>
            <a:p>
              <a:pPr algn="just" marL="518155" indent="-259078" lvl="1">
                <a:lnSpc>
                  <a:spcPts val="3863"/>
                </a:lnSpc>
                <a:buFont typeface="Arial"/>
                <a:buChar char="•"/>
              </a:pPr>
              <a:r>
                <a:rPr lang="en-US" sz="2399">
                  <a:solidFill>
                    <a:srgbClr val="FFFFFF"/>
                  </a:solidFill>
                  <a:latin typeface="Open Sans Bold"/>
                  <a:ea typeface="Open Sans Bold"/>
                  <a:cs typeface="Open Sans Bold"/>
                  <a:sym typeface="Open Sans Bold"/>
                </a:rPr>
                <a:t>Authentication &amp; Security: </a:t>
              </a:r>
              <a:r>
                <a:rPr lang="en-US" sz="2399">
                  <a:solidFill>
                    <a:srgbClr val="FFFFFF"/>
                  </a:solidFill>
                  <a:latin typeface="Open Sans"/>
                  <a:ea typeface="Open Sans"/>
                  <a:cs typeface="Open Sans"/>
                  <a:sym typeface="Open Sans"/>
                </a:rPr>
                <a:t>The system ensures secure login, role-based access, and data protection through encryption and controlled access.</a:t>
              </a:r>
            </a:p>
            <a:p>
              <a:pPr algn="just" marL="518155" indent="-259078" lvl="1">
                <a:lnSpc>
                  <a:spcPts val="3863"/>
                </a:lnSpc>
                <a:buFont typeface="Arial"/>
                <a:buChar char="•"/>
              </a:pPr>
              <a:r>
                <a:rPr lang="en-US" sz="2399">
                  <a:solidFill>
                    <a:srgbClr val="FFFFFF"/>
                  </a:solidFill>
                  <a:latin typeface="Open Sans Bold"/>
                  <a:ea typeface="Open Sans Bold"/>
                  <a:cs typeface="Open Sans Bold"/>
                  <a:sym typeface="Open Sans Bold"/>
                </a:rPr>
                <a:t>Notifications: </a:t>
              </a:r>
              <a:r>
                <a:rPr lang="en-US" sz="2399">
                  <a:solidFill>
                    <a:srgbClr val="FFFFFF"/>
                  </a:solidFill>
                  <a:latin typeface="Open Sans"/>
                  <a:ea typeface="Open Sans"/>
                  <a:cs typeface="Open Sans"/>
                  <a:sym typeface="Open Sans"/>
                </a:rPr>
                <a:t>Real-time alerts keep users informed about appointments and important updates, enhancing responsiveness and engagement.</a:t>
              </a:r>
            </a:p>
            <a:p>
              <a:pPr algn="just" marL="518155" indent="-259078" lvl="1">
                <a:lnSpc>
                  <a:spcPts val="3863"/>
                </a:lnSpc>
                <a:buFont typeface="Arial"/>
                <a:buChar char="•"/>
              </a:pPr>
              <a:r>
                <a:rPr lang="en-US" sz="2399">
                  <a:solidFill>
                    <a:srgbClr val="FFFFFF"/>
                  </a:solidFill>
                  <a:latin typeface="Open Sans Bold"/>
                  <a:ea typeface="Open Sans Bold"/>
                  <a:cs typeface="Open Sans Bold"/>
                  <a:sym typeface="Open Sans Bold"/>
                </a:rPr>
                <a:t>System Administration: </a:t>
              </a:r>
              <a:r>
                <a:rPr lang="en-US" sz="2399">
                  <a:solidFill>
                    <a:srgbClr val="FFFFFF"/>
                  </a:solidFill>
                  <a:latin typeface="Open Sans"/>
                  <a:ea typeface="Open Sans"/>
                  <a:cs typeface="Open Sans"/>
                  <a:sym typeface="Open Sans"/>
                </a:rPr>
                <a:t>Admins can monitor system performance, configure settings, and ensure regular backups and recovery for data integrity.</a:t>
              </a:r>
            </a:p>
            <a:p>
              <a:pPr algn="just">
                <a:lnSpc>
                  <a:spcPts val="3863"/>
                </a:lnSpc>
              </a:pPr>
            </a:p>
          </p:txBody>
        </p:sp>
        <p:sp>
          <p:nvSpPr>
            <p:cNvPr name="AutoShape 11" id="11"/>
            <p:cNvSpPr/>
            <p:nvPr/>
          </p:nvSpPr>
          <p:spPr>
            <a:xfrm>
              <a:off x="7547633" y="13752455"/>
              <a:ext cx="5581941" cy="0"/>
            </a:xfrm>
            <a:prstGeom prst="line">
              <a:avLst/>
            </a:prstGeom>
            <a:ln cap="flat" w="25400">
              <a:solidFill>
                <a:srgbClr val="305A72"/>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DAGO2cVTELA</dc:identifier>
  <dcterms:modified xsi:type="dcterms:W3CDTF">2011-08-01T06:04:30Z</dcterms:modified>
  <cp:revision>1</cp:revision>
  <dc:title>CodeFury Contest</dc:title>
</cp:coreProperties>
</file>